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2" r:id="rId1"/>
  </p:sldMasterIdLst>
  <p:notesMasterIdLst>
    <p:notesMasterId r:id="rId12"/>
  </p:notesMasterIdLst>
  <p:sldIdLst>
    <p:sldId id="256" r:id="rId2"/>
    <p:sldId id="257" r:id="rId3"/>
    <p:sldId id="258" r:id="rId4"/>
    <p:sldId id="260" r:id="rId5"/>
    <p:sldId id="264" r:id="rId6"/>
    <p:sldId id="259" r:id="rId7"/>
    <p:sldId id="262" r:id="rId8"/>
    <p:sldId id="263" r:id="rId9"/>
    <p:sldId id="265"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255" autoAdjust="0"/>
  </p:normalViewPr>
  <p:slideViewPr>
    <p:cSldViewPr snapToGrid="0">
      <p:cViewPr varScale="1">
        <p:scale>
          <a:sx n="66" d="100"/>
          <a:sy n="66" d="100"/>
        </p:scale>
        <p:origin x="72" y="2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smtClean="0"/>
              <a:t>Age of respondents</a:t>
            </a:r>
            <a:endParaRPr lang="en-US"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number</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Sheet1!$A$2:$A$6</c:f>
              <c:strCache>
                <c:ptCount val="5"/>
                <c:pt idx="0">
                  <c:v>18-24</c:v>
                </c:pt>
                <c:pt idx="1">
                  <c:v>25-34</c:v>
                </c:pt>
                <c:pt idx="2">
                  <c:v>35-44</c:v>
                </c:pt>
                <c:pt idx="3">
                  <c:v>45-55</c:v>
                </c:pt>
                <c:pt idx="4">
                  <c:v>55 -above</c:v>
                </c:pt>
              </c:strCache>
            </c:strRef>
          </c:cat>
          <c:val>
            <c:numRef>
              <c:f>Sheet1!$B$2:$B$6</c:f>
              <c:numCache>
                <c:formatCode>General</c:formatCode>
                <c:ptCount val="5"/>
                <c:pt idx="0">
                  <c:v>4</c:v>
                </c:pt>
                <c:pt idx="1">
                  <c:v>52</c:v>
                </c:pt>
                <c:pt idx="2">
                  <c:v>155</c:v>
                </c:pt>
                <c:pt idx="3">
                  <c:v>55</c:v>
                </c:pt>
                <c:pt idx="4">
                  <c:v>54</c:v>
                </c:pt>
              </c:numCache>
            </c:numRef>
          </c:val>
          <c:extLst>
            <c:ext xmlns:c16="http://schemas.microsoft.com/office/drawing/2014/chart" uri="{C3380CC4-5D6E-409C-BE32-E72D297353CC}">
              <c16:uniqueId val="{00000000-B85D-4960-81E1-FBF0496DD2DB}"/>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smtClean="0"/>
              <a:t>Sex</a:t>
            </a:r>
            <a:endParaRPr lang="en-US"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30160287721002899"/>
          <c:w val="0.78067688202553487"/>
          <c:h val="0.47040173289690523"/>
        </c:manualLayout>
      </c:layout>
      <c:pie3DChart>
        <c:varyColors val="1"/>
        <c:ser>
          <c:idx val="0"/>
          <c:order val="0"/>
          <c:tx>
            <c:strRef>
              <c:f>Sheet1!$B$1</c:f>
              <c:strCache>
                <c:ptCount val="1"/>
                <c:pt idx="0">
                  <c:v>gender</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Sheet1!$A$2:$A$5</c:f>
              <c:strCache>
                <c:ptCount val="2"/>
                <c:pt idx="0">
                  <c:v>male</c:v>
                </c:pt>
                <c:pt idx="1">
                  <c:v>female</c:v>
                </c:pt>
              </c:strCache>
            </c:strRef>
          </c:cat>
          <c:val>
            <c:numRef>
              <c:f>Sheet1!$B$2:$B$5</c:f>
              <c:numCache>
                <c:formatCode>General</c:formatCode>
                <c:ptCount val="4"/>
                <c:pt idx="0">
                  <c:v>186</c:v>
                </c:pt>
                <c:pt idx="1">
                  <c:v>174</c:v>
                </c:pt>
              </c:numCache>
            </c:numRef>
          </c:val>
          <c:extLst>
            <c:ext xmlns:c16="http://schemas.microsoft.com/office/drawing/2014/chart" uri="{C3380CC4-5D6E-409C-BE32-E72D297353CC}">
              <c16:uniqueId val="{00000000-A923-4335-A172-A3C392B2E4E9}"/>
            </c:ext>
          </c:extLst>
        </c:ser>
        <c:dLbls>
          <c:showLegendKey val="0"/>
          <c:showVal val="0"/>
          <c:showCatName val="0"/>
          <c:showSerName val="0"/>
          <c:showPercent val="0"/>
          <c:showBubbleSize val="0"/>
          <c:showLeaderLines val="1"/>
        </c:dLbls>
      </c:pie3D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Marital Status</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Sheet1!$A$2:$A$5</c:f>
              <c:strCache>
                <c:ptCount val="4"/>
                <c:pt idx="0">
                  <c:v>single</c:v>
                </c:pt>
                <c:pt idx="1">
                  <c:v>married</c:v>
                </c:pt>
                <c:pt idx="2">
                  <c:v>windowed</c:v>
                </c:pt>
                <c:pt idx="3">
                  <c:v>divorced</c:v>
                </c:pt>
              </c:strCache>
            </c:strRef>
          </c:cat>
          <c:val>
            <c:numRef>
              <c:f>Sheet1!$B$2:$B$5</c:f>
              <c:numCache>
                <c:formatCode>General</c:formatCode>
                <c:ptCount val="4"/>
                <c:pt idx="0">
                  <c:v>33</c:v>
                </c:pt>
                <c:pt idx="1">
                  <c:v>272</c:v>
                </c:pt>
                <c:pt idx="2">
                  <c:v>3</c:v>
                </c:pt>
                <c:pt idx="3">
                  <c:v>1.2</c:v>
                </c:pt>
              </c:numCache>
            </c:numRef>
          </c:val>
          <c:extLst>
            <c:ext xmlns:c16="http://schemas.microsoft.com/office/drawing/2014/chart" uri="{C3380CC4-5D6E-409C-BE32-E72D297353CC}">
              <c16:uniqueId val="{00000000-7ECD-43B5-8BB5-A493CC569FD0}"/>
            </c:ext>
          </c:extLst>
        </c:ser>
        <c:dLbls>
          <c:showLegendKey val="0"/>
          <c:showVal val="1"/>
          <c:showCatName val="0"/>
          <c:showSerName val="0"/>
          <c:showPercent val="0"/>
          <c:showBubbleSize val="0"/>
          <c:showLeaderLines val="1"/>
        </c:dLbls>
        <c:firstSliceAng val="0"/>
        <c:holeSize val="75"/>
      </c:doughnut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CEFDBE-CEA1-4641-B8E7-6A10E11E831A}" type="datetimeFigureOut">
              <a:rPr lang="en-US" smtClean="0"/>
              <a:t>10/29/2021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8B1890-7F8C-43E4-87C1-06745B5BCFA3}" type="slidenum">
              <a:rPr lang="en-US" smtClean="0"/>
              <a:t>‹#›</a:t>
            </a:fld>
            <a:endParaRPr lang="en-US"/>
          </a:p>
        </p:txBody>
      </p:sp>
    </p:spTree>
    <p:extLst>
      <p:ext uri="{BB962C8B-B14F-4D97-AF65-F5344CB8AC3E}">
        <p14:creationId xmlns:p14="http://schemas.microsoft.com/office/powerpoint/2010/main" val="4190254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54EBAD11-E813-4AD3-9DAA-CDE9E40C6C0B}" type="datetime3">
              <a:rPr lang="en-US" smtClean="0"/>
              <a:t>29 October 2021</a:t>
            </a:fld>
            <a:endParaRPr lang="en-US"/>
          </a:p>
        </p:txBody>
      </p:sp>
      <p:sp>
        <p:nvSpPr>
          <p:cNvPr id="5" name="Footer Placeholder 4"/>
          <p:cNvSpPr>
            <a:spLocks noGrp="1"/>
          </p:cNvSpPr>
          <p:nvPr>
            <p:ph type="ftr" sz="quarter" idx="11"/>
          </p:nvPr>
        </p:nvSpPr>
        <p:spPr>
          <a:xfrm>
            <a:off x="2692397" y="5037663"/>
            <a:ext cx="5214635" cy="279400"/>
          </a:xfrm>
        </p:spPr>
        <p:txBody>
          <a:bodyPr/>
          <a:lstStyle/>
          <a:p>
            <a:r>
              <a:rPr lang="en-US" smtClean="0"/>
              <a:t>Luxury Consumption </a:t>
            </a:r>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B169B2E3-BB3C-4494-8439-31E4E5C0B307}"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07297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456ECD-9B0C-4AAF-82A0-DB3606437E90}" type="datetime3">
              <a:rPr lang="en-US" smtClean="0"/>
              <a:t>29 October 2021</a:t>
            </a:fld>
            <a:endParaRPr lang="en-US"/>
          </a:p>
        </p:txBody>
      </p:sp>
      <p:sp>
        <p:nvSpPr>
          <p:cNvPr id="5" name="Footer Placeholder 4"/>
          <p:cNvSpPr>
            <a:spLocks noGrp="1"/>
          </p:cNvSpPr>
          <p:nvPr>
            <p:ph type="ftr" sz="quarter" idx="11"/>
          </p:nvPr>
        </p:nvSpPr>
        <p:spPr/>
        <p:txBody>
          <a:bodyPr/>
          <a:lstStyle/>
          <a:p>
            <a:r>
              <a:rPr lang="en-US" smtClean="0"/>
              <a:t>Luxury Consumption </a:t>
            </a:r>
            <a:endParaRPr lang="en-US"/>
          </a:p>
        </p:txBody>
      </p:sp>
      <p:sp>
        <p:nvSpPr>
          <p:cNvPr id="6" name="Slide Number Placeholder 5"/>
          <p:cNvSpPr>
            <a:spLocks noGrp="1"/>
          </p:cNvSpPr>
          <p:nvPr>
            <p:ph type="sldNum" sz="quarter" idx="12"/>
          </p:nvPr>
        </p:nvSpPr>
        <p:spPr/>
        <p:txBody>
          <a:bodyPr/>
          <a:lstStyle/>
          <a:p>
            <a:fld id="{B169B2E3-BB3C-4494-8439-31E4E5C0B307}" type="slidenum">
              <a:rPr lang="en-US" smtClean="0"/>
              <a:t>‹#›</a:t>
            </a:fld>
            <a:endParaRPr lang="en-US"/>
          </a:p>
        </p:txBody>
      </p:sp>
    </p:spTree>
    <p:extLst>
      <p:ext uri="{BB962C8B-B14F-4D97-AF65-F5344CB8AC3E}">
        <p14:creationId xmlns:p14="http://schemas.microsoft.com/office/powerpoint/2010/main" val="3183293810"/>
      </p:ext>
    </p:extLst>
  </p:cSld>
  <p:clrMapOvr>
    <a:masterClrMapping/>
  </p:clrMapOvr>
  <p:hf sldNum="0" hd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7AABEFA-18D9-44FB-9527-1C07B3360261}" type="datetime3">
              <a:rPr lang="en-US" smtClean="0"/>
              <a:t>29 October 2021</a:t>
            </a:fld>
            <a:endParaRPr lang="en-US"/>
          </a:p>
        </p:txBody>
      </p:sp>
      <p:sp>
        <p:nvSpPr>
          <p:cNvPr id="5" name="Footer Placeholder 4"/>
          <p:cNvSpPr>
            <a:spLocks noGrp="1"/>
          </p:cNvSpPr>
          <p:nvPr>
            <p:ph type="ftr" sz="quarter" idx="11"/>
          </p:nvPr>
        </p:nvSpPr>
        <p:spPr/>
        <p:txBody>
          <a:bodyPr/>
          <a:lstStyle/>
          <a:p>
            <a:r>
              <a:rPr lang="en-US" smtClean="0"/>
              <a:t>Luxury Consumption </a:t>
            </a:r>
            <a:endParaRPr lang="en-US"/>
          </a:p>
        </p:txBody>
      </p:sp>
      <p:sp>
        <p:nvSpPr>
          <p:cNvPr id="6" name="Slide Number Placeholder 5"/>
          <p:cNvSpPr>
            <a:spLocks noGrp="1"/>
          </p:cNvSpPr>
          <p:nvPr>
            <p:ph type="sldNum" sz="quarter" idx="12"/>
          </p:nvPr>
        </p:nvSpPr>
        <p:spPr/>
        <p:txBody>
          <a:bodyPr/>
          <a:lstStyle/>
          <a:p>
            <a:fld id="{B169B2E3-BB3C-4494-8439-31E4E5C0B307}"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6815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B456ECD-9B0C-4AAF-82A0-DB3606437E90}" type="datetime3">
              <a:rPr lang="en-US" smtClean="0"/>
              <a:t>29 October 2021</a:t>
            </a:fld>
            <a:endParaRPr lang="en-US"/>
          </a:p>
        </p:txBody>
      </p:sp>
      <p:sp>
        <p:nvSpPr>
          <p:cNvPr id="6" name="Footer Placeholder 5"/>
          <p:cNvSpPr>
            <a:spLocks noGrp="1"/>
          </p:cNvSpPr>
          <p:nvPr>
            <p:ph type="ftr" sz="quarter" idx="11"/>
          </p:nvPr>
        </p:nvSpPr>
        <p:spPr/>
        <p:txBody>
          <a:bodyPr/>
          <a:lstStyle/>
          <a:p>
            <a:r>
              <a:rPr lang="en-US" smtClean="0"/>
              <a:t>Luxury Consumption </a:t>
            </a:r>
            <a:endParaRPr lang="en-US"/>
          </a:p>
        </p:txBody>
      </p:sp>
      <p:sp>
        <p:nvSpPr>
          <p:cNvPr id="7" name="Slide Number Placeholder 6"/>
          <p:cNvSpPr>
            <a:spLocks noGrp="1"/>
          </p:cNvSpPr>
          <p:nvPr>
            <p:ph type="sldNum" sz="quarter" idx="12"/>
          </p:nvPr>
        </p:nvSpPr>
        <p:spPr/>
        <p:txBody>
          <a:bodyPr/>
          <a:lstStyle/>
          <a:p>
            <a:fld id="{B169B2E3-BB3C-4494-8439-31E4E5C0B307}" type="slidenum">
              <a:rPr lang="en-US" smtClean="0"/>
              <a:t>‹#›</a:t>
            </a:fld>
            <a:endParaRPr lang="en-US"/>
          </a:p>
        </p:txBody>
      </p:sp>
    </p:spTree>
    <p:extLst>
      <p:ext uri="{BB962C8B-B14F-4D97-AF65-F5344CB8AC3E}">
        <p14:creationId xmlns:p14="http://schemas.microsoft.com/office/powerpoint/2010/main" val="2845534703"/>
      </p:ext>
    </p:extLst>
  </p:cSld>
  <p:clrMapOvr>
    <a:masterClrMapping/>
  </p:clrMapOvr>
  <p:hf sldNum="0"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B456ECD-9B0C-4AAF-82A0-DB3606437E90}" type="datetime3">
              <a:rPr lang="en-US" smtClean="0"/>
              <a:t>29 October 2021</a:t>
            </a:fld>
            <a:endParaRPr lang="en-US"/>
          </a:p>
        </p:txBody>
      </p:sp>
      <p:sp>
        <p:nvSpPr>
          <p:cNvPr id="8" name="Footer Placeholder 7"/>
          <p:cNvSpPr>
            <a:spLocks noGrp="1"/>
          </p:cNvSpPr>
          <p:nvPr>
            <p:ph type="ftr" sz="quarter" idx="11"/>
          </p:nvPr>
        </p:nvSpPr>
        <p:spPr/>
        <p:txBody>
          <a:bodyPr/>
          <a:lstStyle/>
          <a:p>
            <a:r>
              <a:rPr lang="en-US" smtClean="0"/>
              <a:t>Luxury Consumption </a:t>
            </a:r>
            <a:endParaRPr lang="en-US"/>
          </a:p>
        </p:txBody>
      </p:sp>
      <p:sp>
        <p:nvSpPr>
          <p:cNvPr id="9" name="Slide Number Placeholder 8"/>
          <p:cNvSpPr>
            <a:spLocks noGrp="1"/>
          </p:cNvSpPr>
          <p:nvPr>
            <p:ph type="sldNum" sz="quarter" idx="12"/>
          </p:nvPr>
        </p:nvSpPr>
        <p:spPr/>
        <p:txBody>
          <a:bodyPr/>
          <a:lstStyle/>
          <a:p>
            <a:fld id="{B169B2E3-BB3C-4494-8439-31E4E5C0B307}"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1995380"/>
      </p:ext>
    </p:extLst>
  </p:cSld>
  <p:clrMapOvr>
    <a:masterClrMapping/>
  </p:clrMapOvr>
  <p:hf sldNum="0"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2A09CDB-8ACD-4B31-B2C2-666B4D7B1865}" type="datetime3">
              <a:rPr lang="en-US" smtClean="0"/>
              <a:t>29 October 2021</a:t>
            </a:fld>
            <a:endParaRPr lang="en-US"/>
          </a:p>
        </p:txBody>
      </p:sp>
      <p:sp>
        <p:nvSpPr>
          <p:cNvPr id="4" name="Footer Placeholder 3"/>
          <p:cNvSpPr>
            <a:spLocks noGrp="1"/>
          </p:cNvSpPr>
          <p:nvPr>
            <p:ph type="ftr" sz="quarter" idx="11"/>
          </p:nvPr>
        </p:nvSpPr>
        <p:spPr/>
        <p:txBody>
          <a:bodyPr/>
          <a:lstStyle/>
          <a:p>
            <a:r>
              <a:rPr lang="en-US" smtClean="0"/>
              <a:t>Luxury Consumption </a:t>
            </a:r>
            <a:endParaRPr lang="en-US"/>
          </a:p>
        </p:txBody>
      </p:sp>
      <p:sp>
        <p:nvSpPr>
          <p:cNvPr id="5" name="Slide Number Placeholder 4"/>
          <p:cNvSpPr>
            <a:spLocks noGrp="1"/>
          </p:cNvSpPr>
          <p:nvPr>
            <p:ph type="sldNum" sz="quarter" idx="12"/>
          </p:nvPr>
        </p:nvSpPr>
        <p:spPr/>
        <p:txBody>
          <a:bodyPr/>
          <a:lstStyle/>
          <a:p>
            <a:fld id="{B169B2E3-BB3C-4494-8439-31E4E5C0B307}"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6184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E10BC4-9B79-4A63-BD65-C04B42FD8DA1}" type="datetime3">
              <a:rPr lang="en-US" smtClean="0"/>
              <a:t>29 October 2021</a:t>
            </a:fld>
            <a:endParaRPr lang="en-US"/>
          </a:p>
        </p:txBody>
      </p:sp>
      <p:sp>
        <p:nvSpPr>
          <p:cNvPr id="3" name="Footer Placeholder 2"/>
          <p:cNvSpPr>
            <a:spLocks noGrp="1"/>
          </p:cNvSpPr>
          <p:nvPr>
            <p:ph type="ftr" sz="quarter" idx="11"/>
          </p:nvPr>
        </p:nvSpPr>
        <p:spPr/>
        <p:txBody>
          <a:bodyPr/>
          <a:lstStyle/>
          <a:p>
            <a:r>
              <a:rPr lang="en-US" smtClean="0"/>
              <a:t>Luxury Consumption </a:t>
            </a:r>
            <a:endParaRPr lang="en-US"/>
          </a:p>
        </p:txBody>
      </p:sp>
      <p:sp>
        <p:nvSpPr>
          <p:cNvPr id="4" name="Slide Number Placeholder 3"/>
          <p:cNvSpPr>
            <a:spLocks noGrp="1"/>
          </p:cNvSpPr>
          <p:nvPr>
            <p:ph type="sldNum" sz="quarter" idx="12"/>
          </p:nvPr>
        </p:nvSpPr>
        <p:spPr/>
        <p:txBody>
          <a:bodyPr/>
          <a:lstStyle/>
          <a:p>
            <a:fld id="{B169B2E3-BB3C-4494-8439-31E4E5C0B307}" type="slidenum">
              <a:rPr lang="en-US" smtClean="0"/>
              <a:t>‹#›</a:t>
            </a:fld>
            <a:endParaRPr lang="en-US"/>
          </a:p>
        </p:txBody>
      </p:sp>
    </p:spTree>
    <p:extLst>
      <p:ext uri="{BB962C8B-B14F-4D97-AF65-F5344CB8AC3E}">
        <p14:creationId xmlns:p14="http://schemas.microsoft.com/office/powerpoint/2010/main" val="2320777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B456ECD-9B0C-4AAF-82A0-DB3606437E90}" type="datetime3">
              <a:rPr lang="en-US" smtClean="0"/>
              <a:t>29 October 2021</a:t>
            </a:fld>
            <a:endParaRPr lang="en-US"/>
          </a:p>
        </p:txBody>
      </p:sp>
      <p:sp>
        <p:nvSpPr>
          <p:cNvPr id="6" name="Footer Placeholder 5"/>
          <p:cNvSpPr>
            <a:spLocks noGrp="1"/>
          </p:cNvSpPr>
          <p:nvPr>
            <p:ph type="ftr" sz="quarter" idx="11"/>
          </p:nvPr>
        </p:nvSpPr>
        <p:spPr/>
        <p:txBody>
          <a:bodyPr/>
          <a:lstStyle/>
          <a:p>
            <a:r>
              <a:rPr lang="en-US" smtClean="0"/>
              <a:t>Luxury Consumption </a:t>
            </a:r>
            <a:endParaRPr lang="en-US"/>
          </a:p>
        </p:txBody>
      </p:sp>
      <p:sp>
        <p:nvSpPr>
          <p:cNvPr id="7" name="Slide Number Placeholder 6"/>
          <p:cNvSpPr>
            <a:spLocks noGrp="1"/>
          </p:cNvSpPr>
          <p:nvPr>
            <p:ph type="sldNum" sz="quarter" idx="12"/>
          </p:nvPr>
        </p:nvSpPr>
        <p:spPr/>
        <p:txBody>
          <a:bodyPr/>
          <a:lstStyle/>
          <a:p>
            <a:fld id="{B169B2E3-BB3C-4494-8439-31E4E5C0B307}"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5703505"/>
      </p:ext>
    </p:extLst>
  </p:cSld>
  <p:clrMapOvr>
    <a:masterClrMapping/>
  </p:clrMapOvr>
  <p:hf sldNum="0" hd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6B10B1E-6FB7-474C-B791-BD20FFD4FD1C}" type="datetime3">
              <a:rPr lang="en-US" smtClean="0"/>
              <a:t>29 October 2021</a:t>
            </a:fld>
            <a:endParaRPr lang="en-US"/>
          </a:p>
        </p:txBody>
      </p:sp>
      <p:sp>
        <p:nvSpPr>
          <p:cNvPr id="6" name="Footer Placeholder 5"/>
          <p:cNvSpPr>
            <a:spLocks noGrp="1"/>
          </p:cNvSpPr>
          <p:nvPr>
            <p:ph type="ftr" sz="quarter" idx="11"/>
          </p:nvPr>
        </p:nvSpPr>
        <p:spPr/>
        <p:txBody>
          <a:bodyPr/>
          <a:lstStyle/>
          <a:p>
            <a:r>
              <a:rPr lang="en-US" smtClean="0"/>
              <a:t>Luxury Consumption </a:t>
            </a:r>
            <a:endParaRPr lang="en-US"/>
          </a:p>
        </p:txBody>
      </p:sp>
      <p:sp>
        <p:nvSpPr>
          <p:cNvPr id="7" name="Slide Number Placeholder 6"/>
          <p:cNvSpPr>
            <a:spLocks noGrp="1"/>
          </p:cNvSpPr>
          <p:nvPr>
            <p:ph type="sldNum" sz="quarter" idx="12"/>
          </p:nvPr>
        </p:nvSpPr>
        <p:spPr/>
        <p:txBody>
          <a:bodyPr/>
          <a:lstStyle/>
          <a:p>
            <a:fld id="{B169B2E3-BB3C-4494-8439-31E4E5C0B307}" type="slidenum">
              <a:rPr lang="en-US" smtClean="0"/>
              <a:t>‹#›</a:t>
            </a:fld>
            <a:endParaRPr lang="en-US"/>
          </a:p>
        </p:txBody>
      </p:sp>
    </p:spTree>
    <p:extLst>
      <p:ext uri="{BB962C8B-B14F-4D97-AF65-F5344CB8AC3E}">
        <p14:creationId xmlns:p14="http://schemas.microsoft.com/office/powerpoint/2010/main" val="3964255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B456ECD-9B0C-4AAF-82A0-DB3606437E90}" type="datetime3">
              <a:rPr lang="en-US" smtClean="0"/>
              <a:t>29 October 2021</a:t>
            </a:fld>
            <a:endParaRPr lang="en-US"/>
          </a:p>
        </p:txBody>
      </p:sp>
      <p:sp>
        <p:nvSpPr>
          <p:cNvPr id="6" name="Footer Placeholder 5"/>
          <p:cNvSpPr>
            <a:spLocks noGrp="1"/>
          </p:cNvSpPr>
          <p:nvPr>
            <p:ph type="ftr" sz="quarter" idx="11"/>
          </p:nvPr>
        </p:nvSpPr>
        <p:spPr/>
        <p:txBody>
          <a:bodyPr/>
          <a:lstStyle/>
          <a:p>
            <a:r>
              <a:rPr lang="en-US" smtClean="0"/>
              <a:t>Luxury Consumption </a:t>
            </a:r>
            <a:endParaRPr lang="en-US"/>
          </a:p>
        </p:txBody>
      </p:sp>
      <p:sp>
        <p:nvSpPr>
          <p:cNvPr id="7" name="Slide Number Placeholder 6"/>
          <p:cNvSpPr>
            <a:spLocks noGrp="1"/>
          </p:cNvSpPr>
          <p:nvPr>
            <p:ph type="sldNum" sz="quarter" idx="12"/>
          </p:nvPr>
        </p:nvSpPr>
        <p:spPr/>
        <p:txBody>
          <a:bodyPr/>
          <a:lstStyle/>
          <a:p>
            <a:fld id="{B169B2E3-BB3C-4494-8439-31E4E5C0B307}" type="slidenum">
              <a:rPr lang="en-US" smtClean="0"/>
              <a:t>‹#›</a:t>
            </a:fld>
            <a:endParaRPr lang="en-US"/>
          </a:p>
        </p:txBody>
      </p:sp>
    </p:spTree>
    <p:extLst>
      <p:ext uri="{BB962C8B-B14F-4D97-AF65-F5344CB8AC3E}">
        <p14:creationId xmlns:p14="http://schemas.microsoft.com/office/powerpoint/2010/main" val="2734729089"/>
      </p:ext>
    </p:extLst>
  </p:cSld>
  <p:clrMapOvr>
    <a:masterClrMapping/>
  </p:clrMapOvr>
  <p:hf sldNum="0"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B456ECD-9B0C-4AAF-82A0-DB3606437E90}" type="datetime3">
              <a:rPr lang="en-US" smtClean="0"/>
              <a:t>29 October 2021</a:t>
            </a:fld>
            <a:endParaRPr lang="en-US"/>
          </a:p>
        </p:txBody>
      </p:sp>
      <p:sp>
        <p:nvSpPr>
          <p:cNvPr id="5" name="Footer Placeholder 4"/>
          <p:cNvSpPr>
            <a:spLocks noGrp="1"/>
          </p:cNvSpPr>
          <p:nvPr>
            <p:ph type="ftr" sz="quarter" idx="11"/>
          </p:nvPr>
        </p:nvSpPr>
        <p:spPr/>
        <p:txBody>
          <a:bodyPr/>
          <a:lstStyle/>
          <a:p>
            <a:r>
              <a:rPr lang="en-US" smtClean="0"/>
              <a:t>Luxury Consumption </a:t>
            </a:r>
            <a:endParaRPr lang="en-US"/>
          </a:p>
        </p:txBody>
      </p:sp>
      <p:sp>
        <p:nvSpPr>
          <p:cNvPr id="6" name="Slide Number Placeholder 5"/>
          <p:cNvSpPr>
            <a:spLocks noGrp="1"/>
          </p:cNvSpPr>
          <p:nvPr>
            <p:ph type="sldNum" sz="quarter" idx="12"/>
          </p:nvPr>
        </p:nvSpPr>
        <p:spPr/>
        <p:txBody>
          <a:bodyPr/>
          <a:lstStyle/>
          <a:p>
            <a:fld id="{B169B2E3-BB3C-4494-8439-31E4E5C0B307}"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0982696"/>
      </p:ext>
    </p:extLst>
  </p:cSld>
  <p:clrMapOvr>
    <a:masterClrMapping/>
  </p:clrMapOvr>
  <p:hf sldNum="0"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B456ECD-9B0C-4AAF-82A0-DB3606437E90}" type="datetime3">
              <a:rPr lang="en-US" smtClean="0"/>
              <a:t>29 October 2021</a:t>
            </a:fld>
            <a:endParaRPr lang="en-US"/>
          </a:p>
        </p:txBody>
      </p:sp>
      <p:sp>
        <p:nvSpPr>
          <p:cNvPr id="5" name="Footer Placeholder 4"/>
          <p:cNvSpPr>
            <a:spLocks noGrp="1"/>
          </p:cNvSpPr>
          <p:nvPr>
            <p:ph type="ftr" sz="quarter" idx="11"/>
          </p:nvPr>
        </p:nvSpPr>
        <p:spPr/>
        <p:txBody>
          <a:bodyPr/>
          <a:lstStyle/>
          <a:p>
            <a:r>
              <a:rPr lang="en-US" smtClean="0"/>
              <a:t>Luxury Consumption </a:t>
            </a:r>
            <a:endParaRPr lang="en-US"/>
          </a:p>
        </p:txBody>
      </p:sp>
      <p:sp>
        <p:nvSpPr>
          <p:cNvPr id="6" name="Slide Number Placeholder 5"/>
          <p:cNvSpPr>
            <a:spLocks noGrp="1"/>
          </p:cNvSpPr>
          <p:nvPr>
            <p:ph type="sldNum" sz="quarter" idx="12"/>
          </p:nvPr>
        </p:nvSpPr>
        <p:spPr/>
        <p:txBody>
          <a:bodyPr/>
          <a:lstStyle/>
          <a:p>
            <a:fld id="{B169B2E3-BB3C-4494-8439-31E4E5C0B307}"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5623828"/>
      </p:ext>
    </p:extLst>
  </p:cSld>
  <p:clrMapOvr>
    <a:masterClrMapping/>
  </p:clrMapOvr>
  <p:hf sldNum="0"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B456ECD-9B0C-4AAF-82A0-DB3606437E90}" type="datetime3">
              <a:rPr lang="en-US" smtClean="0"/>
              <a:t>29 October 2021</a:t>
            </a:fld>
            <a:endParaRPr lang="en-US"/>
          </a:p>
        </p:txBody>
      </p:sp>
      <p:sp>
        <p:nvSpPr>
          <p:cNvPr id="5" name="Footer Placeholder 4"/>
          <p:cNvSpPr>
            <a:spLocks noGrp="1"/>
          </p:cNvSpPr>
          <p:nvPr>
            <p:ph type="ftr" sz="quarter" idx="11"/>
          </p:nvPr>
        </p:nvSpPr>
        <p:spPr/>
        <p:txBody>
          <a:bodyPr/>
          <a:lstStyle/>
          <a:p>
            <a:r>
              <a:rPr lang="en-US" smtClean="0"/>
              <a:t>Luxury Consumption </a:t>
            </a:r>
            <a:endParaRPr lang="en-US"/>
          </a:p>
        </p:txBody>
      </p:sp>
      <p:sp>
        <p:nvSpPr>
          <p:cNvPr id="6" name="Slide Number Placeholder 5"/>
          <p:cNvSpPr>
            <a:spLocks noGrp="1"/>
          </p:cNvSpPr>
          <p:nvPr>
            <p:ph type="sldNum" sz="quarter" idx="12"/>
          </p:nvPr>
        </p:nvSpPr>
        <p:spPr/>
        <p:txBody>
          <a:bodyPr/>
          <a:lstStyle/>
          <a:p>
            <a:fld id="{B169B2E3-BB3C-4494-8439-31E4E5C0B307}" type="slidenum">
              <a:rPr lang="en-US" smtClean="0"/>
              <a:t>‹#›</a:t>
            </a:fld>
            <a:endParaRPr lang="en-US"/>
          </a:p>
        </p:txBody>
      </p:sp>
    </p:spTree>
    <p:extLst>
      <p:ext uri="{BB962C8B-B14F-4D97-AF65-F5344CB8AC3E}">
        <p14:creationId xmlns:p14="http://schemas.microsoft.com/office/powerpoint/2010/main" val="1799962977"/>
      </p:ext>
    </p:extLst>
  </p:cSld>
  <p:clrMapOvr>
    <a:masterClrMapping/>
  </p:clrMapOvr>
  <p:hf sldNum="0"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B456ECD-9B0C-4AAF-82A0-DB3606437E90}" type="datetime3">
              <a:rPr lang="en-US" smtClean="0"/>
              <a:t>29 October 2021</a:t>
            </a:fld>
            <a:endParaRPr lang="en-US"/>
          </a:p>
        </p:txBody>
      </p:sp>
      <p:sp>
        <p:nvSpPr>
          <p:cNvPr id="5" name="Footer Placeholder 4"/>
          <p:cNvSpPr>
            <a:spLocks noGrp="1"/>
          </p:cNvSpPr>
          <p:nvPr>
            <p:ph type="ftr" sz="quarter" idx="11"/>
          </p:nvPr>
        </p:nvSpPr>
        <p:spPr/>
        <p:txBody>
          <a:bodyPr/>
          <a:lstStyle/>
          <a:p>
            <a:r>
              <a:rPr lang="en-US" smtClean="0"/>
              <a:t>Luxury Consumption </a:t>
            </a:r>
            <a:endParaRPr lang="en-US"/>
          </a:p>
        </p:txBody>
      </p:sp>
      <p:sp>
        <p:nvSpPr>
          <p:cNvPr id="6" name="Slide Number Placeholder 5"/>
          <p:cNvSpPr>
            <a:spLocks noGrp="1"/>
          </p:cNvSpPr>
          <p:nvPr>
            <p:ph type="sldNum" sz="quarter" idx="12"/>
          </p:nvPr>
        </p:nvSpPr>
        <p:spPr/>
        <p:txBody>
          <a:bodyPr/>
          <a:lstStyle/>
          <a:p>
            <a:fld id="{B169B2E3-BB3C-4494-8439-31E4E5C0B307}"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3196650"/>
      </p:ext>
    </p:extLst>
  </p:cSld>
  <p:clrMapOvr>
    <a:masterClrMapping/>
  </p:clrMapOvr>
  <p:hf sldNum="0"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B456ECD-9B0C-4AAF-82A0-DB3606437E90}" type="datetime3">
              <a:rPr lang="en-US" smtClean="0"/>
              <a:t>29 October 2021</a:t>
            </a:fld>
            <a:endParaRPr lang="en-US"/>
          </a:p>
        </p:txBody>
      </p:sp>
      <p:sp>
        <p:nvSpPr>
          <p:cNvPr id="5" name="Footer Placeholder 4"/>
          <p:cNvSpPr>
            <a:spLocks noGrp="1"/>
          </p:cNvSpPr>
          <p:nvPr>
            <p:ph type="ftr" sz="quarter" idx="11"/>
          </p:nvPr>
        </p:nvSpPr>
        <p:spPr/>
        <p:txBody>
          <a:bodyPr/>
          <a:lstStyle/>
          <a:p>
            <a:r>
              <a:rPr lang="en-US" smtClean="0"/>
              <a:t>Luxury Consumption </a:t>
            </a:r>
            <a:endParaRPr lang="en-US"/>
          </a:p>
        </p:txBody>
      </p:sp>
      <p:sp>
        <p:nvSpPr>
          <p:cNvPr id="6" name="Slide Number Placeholder 5"/>
          <p:cNvSpPr>
            <a:spLocks noGrp="1"/>
          </p:cNvSpPr>
          <p:nvPr>
            <p:ph type="sldNum" sz="quarter" idx="12"/>
          </p:nvPr>
        </p:nvSpPr>
        <p:spPr/>
        <p:txBody>
          <a:bodyPr/>
          <a:lstStyle/>
          <a:p>
            <a:fld id="{B169B2E3-BB3C-4494-8439-31E4E5C0B307}"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0132143"/>
      </p:ext>
    </p:extLst>
  </p:cSld>
  <p:clrMapOvr>
    <a:masterClrMapping/>
  </p:clrMapOvr>
  <p:hf sldNum="0" hdr="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456ECD-9B0C-4AAF-82A0-DB3606437E90}" type="datetime3">
              <a:rPr lang="en-US" smtClean="0"/>
              <a:t>29 October 2021</a:t>
            </a:fld>
            <a:endParaRPr lang="en-US"/>
          </a:p>
        </p:txBody>
      </p:sp>
      <p:sp>
        <p:nvSpPr>
          <p:cNvPr id="5" name="Footer Placeholder 4"/>
          <p:cNvSpPr>
            <a:spLocks noGrp="1"/>
          </p:cNvSpPr>
          <p:nvPr>
            <p:ph type="ftr" sz="quarter" idx="11"/>
          </p:nvPr>
        </p:nvSpPr>
        <p:spPr/>
        <p:txBody>
          <a:bodyPr/>
          <a:lstStyle/>
          <a:p>
            <a:r>
              <a:rPr lang="en-US" smtClean="0"/>
              <a:t>Luxury Consumption </a:t>
            </a:r>
            <a:endParaRPr lang="en-US"/>
          </a:p>
        </p:txBody>
      </p:sp>
      <p:sp>
        <p:nvSpPr>
          <p:cNvPr id="6" name="Slide Number Placeholder 5"/>
          <p:cNvSpPr>
            <a:spLocks noGrp="1"/>
          </p:cNvSpPr>
          <p:nvPr>
            <p:ph type="sldNum" sz="quarter" idx="12"/>
          </p:nvPr>
        </p:nvSpPr>
        <p:spPr/>
        <p:txBody>
          <a:bodyPr/>
          <a:lstStyle/>
          <a:p>
            <a:fld id="{B169B2E3-BB3C-4494-8439-31E4E5C0B307}"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64364992"/>
      </p:ext>
    </p:extLst>
  </p:cSld>
  <p:clrMapOvr>
    <a:masterClrMapping/>
  </p:clrMapOvr>
  <p:hf sldNum="0" hdr="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456ECD-9B0C-4AAF-82A0-DB3606437E90}" type="datetime3">
              <a:rPr lang="en-US" smtClean="0"/>
              <a:t>29 October 2021</a:t>
            </a:fld>
            <a:endParaRPr lang="en-US"/>
          </a:p>
        </p:txBody>
      </p:sp>
      <p:sp>
        <p:nvSpPr>
          <p:cNvPr id="5" name="Footer Placeholder 4"/>
          <p:cNvSpPr>
            <a:spLocks noGrp="1"/>
          </p:cNvSpPr>
          <p:nvPr>
            <p:ph type="ftr" sz="quarter" idx="11"/>
          </p:nvPr>
        </p:nvSpPr>
        <p:spPr/>
        <p:txBody>
          <a:bodyPr/>
          <a:lstStyle/>
          <a:p>
            <a:r>
              <a:rPr lang="en-US" smtClean="0"/>
              <a:t>Luxury Consumption </a:t>
            </a:r>
            <a:endParaRPr lang="en-US"/>
          </a:p>
        </p:txBody>
      </p:sp>
      <p:sp>
        <p:nvSpPr>
          <p:cNvPr id="6" name="Slide Number Placeholder 5"/>
          <p:cNvSpPr>
            <a:spLocks noGrp="1"/>
          </p:cNvSpPr>
          <p:nvPr>
            <p:ph type="sldNum" sz="quarter" idx="12"/>
          </p:nvPr>
        </p:nvSpPr>
        <p:spPr/>
        <p:txBody>
          <a:bodyPr/>
          <a:lstStyle/>
          <a:p>
            <a:fld id="{B169B2E3-BB3C-4494-8439-31E4E5C0B307}"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8394785"/>
      </p:ext>
    </p:extLst>
  </p:cSld>
  <p:clrMapOvr>
    <a:masterClrMapping/>
  </p:clrMapOvr>
  <p:hf sldNum="0"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B456ECD-9B0C-4AAF-82A0-DB3606437E90}" type="datetime3">
              <a:rPr lang="en-US" smtClean="0"/>
              <a:t>29 October 2021</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smtClean="0"/>
              <a:t>Luxury Consumption </a:t>
            </a:r>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169B2E3-BB3C-4494-8439-31E4E5C0B307}" type="slidenum">
              <a:rPr lang="en-US" smtClean="0"/>
              <a:t>‹#›</a:t>
            </a:fld>
            <a:endParaRPr lang="en-US"/>
          </a:p>
        </p:txBody>
      </p:sp>
    </p:spTree>
    <p:extLst>
      <p:ext uri="{BB962C8B-B14F-4D97-AF65-F5344CB8AC3E}">
        <p14:creationId xmlns:p14="http://schemas.microsoft.com/office/powerpoint/2010/main" val="430748283"/>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 id="2147483816" r:id="rId14"/>
    <p:sldLayoutId id="2147483817" r:id="rId15"/>
    <p:sldLayoutId id="2147483818" r:id="rId16"/>
    <p:sldLayoutId id="2147483819" r:id="rId17"/>
  </p:sldLayoutIdLst>
  <p:hf sldNum="0" hdr="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1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09370" y="1669143"/>
            <a:ext cx="7387773" cy="2177143"/>
          </a:xfrm>
          <a:solidFill>
            <a:schemeClr val="bg1"/>
          </a:solidFill>
        </p:spPr>
        <p:style>
          <a:lnRef idx="2">
            <a:schemeClr val="accent1"/>
          </a:lnRef>
          <a:fillRef idx="1">
            <a:schemeClr val="lt1"/>
          </a:fillRef>
          <a:effectRef idx="0">
            <a:schemeClr val="accent1"/>
          </a:effectRef>
          <a:fontRef idx="minor">
            <a:schemeClr val="dk1"/>
          </a:fontRef>
        </p:style>
        <p:txBody>
          <a:bodyPr>
            <a:noAutofit/>
          </a:bodyPr>
          <a:lstStyle/>
          <a:p>
            <a:r>
              <a:rPr lang="en-US" b="1" dirty="0"/>
              <a:t>Luxury Consumption in the Context of the COVID-19 Pandemic</a:t>
            </a:r>
            <a:endParaRPr lang="en-US" dirty="0"/>
          </a:p>
        </p:txBody>
      </p:sp>
      <p:sp>
        <p:nvSpPr>
          <p:cNvPr id="3" name="Subtitle 2"/>
          <p:cNvSpPr>
            <a:spLocks noGrp="1"/>
          </p:cNvSpPr>
          <p:nvPr>
            <p:ph type="subTitle" idx="1"/>
          </p:nvPr>
        </p:nvSpPr>
        <p:spPr>
          <a:xfrm>
            <a:off x="1524000" y="4020457"/>
            <a:ext cx="6563932" cy="1219200"/>
          </a:xfrm>
          <a:solidFill>
            <a:schemeClr val="bg1"/>
          </a:solidFill>
        </p:spPr>
        <p:txBody>
          <a:bodyPr>
            <a:normAutofit/>
          </a:bodyPr>
          <a:lstStyle/>
          <a:p>
            <a:pPr algn="l"/>
            <a:r>
              <a:rPr lang="en-US" sz="3200" dirty="0" smtClean="0"/>
              <a:t>A scientific study on consumption of luxury products during pandemics.</a:t>
            </a:r>
            <a:endParaRPr lang="en-US" sz="3600" dirty="0"/>
          </a:p>
        </p:txBody>
      </p:sp>
      <p:sp>
        <p:nvSpPr>
          <p:cNvPr id="4" name="Date Placeholder 3"/>
          <p:cNvSpPr>
            <a:spLocks noGrp="1"/>
          </p:cNvSpPr>
          <p:nvPr>
            <p:ph type="dt" sz="half" idx="10"/>
          </p:nvPr>
        </p:nvSpPr>
        <p:spPr>
          <a:xfrm>
            <a:off x="9169758" y="649678"/>
            <a:ext cx="1498241" cy="365125"/>
          </a:xfrm>
          <a:solidFill>
            <a:schemeClr val="bg1"/>
          </a:solidFill>
        </p:spPr>
        <p:txBody>
          <a:bodyPr/>
          <a:lstStyle/>
          <a:p>
            <a:r>
              <a:rPr lang="en-US" sz="1800" dirty="0" smtClean="0"/>
              <a:t>October 2021</a:t>
            </a:r>
            <a:endParaRPr lang="en-US" sz="1800" dirty="0"/>
          </a:p>
        </p:txBody>
      </p:sp>
      <p:sp>
        <p:nvSpPr>
          <p:cNvPr id="5" name="Footer Placeholder 4"/>
          <p:cNvSpPr>
            <a:spLocks noGrp="1"/>
          </p:cNvSpPr>
          <p:nvPr>
            <p:ph type="ftr" sz="quarter" idx="11"/>
          </p:nvPr>
        </p:nvSpPr>
        <p:spPr>
          <a:xfrm>
            <a:off x="1524001" y="542119"/>
            <a:ext cx="2069206" cy="365125"/>
          </a:xfrm>
          <a:solidFill>
            <a:schemeClr val="bg1"/>
          </a:solidFill>
        </p:spPr>
        <p:txBody>
          <a:bodyPr/>
          <a:lstStyle/>
          <a:p>
            <a:r>
              <a:rPr lang="en-US" sz="1800" dirty="0" smtClean="0"/>
              <a:t>Luxury</a:t>
            </a:r>
            <a:r>
              <a:rPr lang="en-US" sz="1100" dirty="0" smtClean="0"/>
              <a:t> </a:t>
            </a:r>
            <a:r>
              <a:rPr lang="en-US" sz="1600" dirty="0" smtClean="0"/>
              <a:t>Consumption</a:t>
            </a:r>
            <a:r>
              <a:rPr lang="en-US" sz="1100" dirty="0" smtClean="0"/>
              <a:t> </a:t>
            </a:r>
            <a:endParaRPr lang="en-US" sz="1100" dirty="0"/>
          </a:p>
        </p:txBody>
      </p:sp>
    </p:spTree>
    <p:extLst>
      <p:ext uri="{BB962C8B-B14F-4D97-AF65-F5344CB8AC3E}">
        <p14:creationId xmlns:p14="http://schemas.microsoft.com/office/powerpoint/2010/main" val="117941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977297"/>
          </a:xfrm>
        </p:spPr>
        <p:txBody>
          <a:bodyPr/>
          <a:lstStyle/>
          <a:p>
            <a:r>
              <a:rPr lang="en-US" b="1" dirty="0"/>
              <a:t>Abstract</a:t>
            </a:r>
            <a:endParaRPr lang="en-US" dirty="0"/>
          </a:p>
        </p:txBody>
      </p:sp>
      <p:sp>
        <p:nvSpPr>
          <p:cNvPr id="3" name="Content Placeholder 2"/>
          <p:cNvSpPr>
            <a:spLocks noGrp="1"/>
          </p:cNvSpPr>
          <p:nvPr>
            <p:ph idx="1"/>
          </p:nvPr>
        </p:nvSpPr>
        <p:spPr>
          <a:xfrm>
            <a:off x="1295400" y="2556932"/>
            <a:ext cx="9601197" cy="3318936"/>
          </a:xfrm>
        </p:spPr>
        <p:txBody>
          <a:bodyPr>
            <a:normAutofit lnSpcReduction="10000"/>
          </a:bodyPr>
          <a:lstStyle/>
          <a:p>
            <a:pPr marL="0" indent="0" algn="just">
              <a:buNone/>
            </a:pPr>
            <a:r>
              <a:rPr lang="en-US" dirty="0"/>
              <a:t>In this </a:t>
            </a:r>
            <a:r>
              <a:rPr lang="en-US" dirty="0" smtClean="0"/>
              <a:t>study, </a:t>
            </a:r>
            <a:r>
              <a:rPr lang="en-US" dirty="0"/>
              <a:t>we examine the main factors affecting consumers’ attitudes toward and purchase intentions for luxury goods in the context of the COVID-19 pandemic. A </a:t>
            </a:r>
            <a:r>
              <a:rPr lang="en-US" dirty="0" smtClean="0"/>
              <a:t>sample </a:t>
            </a:r>
            <a:r>
              <a:rPr lang="en-US" dirty="0"/>
              <a:t>of 320 respondents completed an online survey using a </a:t>
            </a:r>
            <a:r>
              <a:rPr lang="en-US" dirty="0" err="1"/>
              <a:t>Qualtrics</a:t>
            </a:r>
            <a:r>
              <a:rPr lang="en-US" dirty="0"/>
              <a:t> panel. Data were analyzed through the two-stage approach of Structural Equation Modeling (SEM) using SPSS and AMOS. The results indicated that materialism is the primary driver of consumers’ attitudes toward luxury goods and their purchase intentions during the pandemic. The study concludes with limitations and future research recommendations following the presentation of the theoretical, practical, and methodological implications.</a:t>
            </a:r>
          </a:p>
          <a:p>
            <a:pPr marL="0" indent="0">
              <a:buNone/>
            </a:pPr>
            <a:endParaRPr lang="en-US" dirty="0"/>
          </a:p>
        </p:txBody>
      </p:sp>
      <p:sp>
        <p:nvSpPr>
          <p:cNvPr id="4" name="Date Placeholder 3"/>
          <p:cNvSpPr>
            <a:spLocks noGrp="1"/>
          </p:cNvSpPr>
          <p:nvPr>
            <p:ph type="dt" sz="half" idx="10"/>
          </p:nvPr>
        </p:nvSpPr>
        <p:spPr>
          <a:xfrm>
            <a:off x="8677501" y="5875868"/>
            <a:ext cx="1600200" cy="270932"/>
          </a:xfrm>
        </p:spPr>
        <p:txBody>
          <a:bodyPr/>
          <a:lstStyle/>
          <a:p>
            <a:endParaRPr lang="en-US" sz="1800" dirty="0" smtClean="0"/>
          </a:p>
          <a:p>
            <a:r>
              <a:rPr lang="en-US" sz="1800" dirty="0" smtClean="0"/>
              <a:t>October, 2021</a:t>
            </a:r>
            <a:endParaRPr lang="en-US" sz="1800" dirty="0"/>
          </a:p>
          <a:p>
            <a:endParaRPr lang="en-US" sz="1800" dirty="0"/>
          </a:p>
        </p:txBody>
      </p:sp>
      <p:sp>
        <p:nvSpPr>
          <p:cNvPr id="5" name="Footer Placeholder 4"/>
          <p:cNvSpPr>
            <a:spLocks noGrp="1"/>
          </p:cNvSpPr>
          <p:nvPr>
            <p:ph type="ftr" sz="quarter" idx="11"/>
          </p:nvPr>
        </p:nvSpPr>
        <p:spPr>
          <a:xfrm>
            <a:off x="1295401" y="5875868"/>
            <a:ext cx="1883228" cy="372532"/>
          </a:xfrm>
        </p:spPr>
        <p:txBody>
          <a:bodyPr/>
          <a:lstStyle/>
          <a:p>
            <a:r>
              <a:rPr lang="en-US" sz="1400" dirty="0" smtClean="0"/>
              <a:t>Luxury Consumption </a:t>
            </a:r>
            <a:endParaRPr lang="en-US" sz="1400" dirty="0"/>
          </a:p>
        </p:txBody>
      </p:sp>
    </p:spTree>
    <p:extLst>
      <p:ext uri="{BB962C8B-B14F-4D97-AF65-F5344CB8AC3E}">
        <p14:creationId xmlns:p14="http://schemas.microsoft.com/office/powerpoint/2010/main" val="3221569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Literature </a:t>
            </a:r>
            <a:r>
              <a:rPr lang="en-US" b="1" dirty="0"/>
              <a:t>Review </a:t>
            </a:r>
            <a:endParaRPr lang="en-US" dirty="0"/>
          </a:p>
        </p:txBody>
      </p:sp>
      <p:sp>
        <p:nvSpPr>
          <p:cNvPr id="3" name="Content Placeholder 2"/>
          <p:cNvSpPr>
            <a:spLocks noGrp="1"/>
          </p:cNvSpPr>
          <p:nvPr>
            <p:ph idx="1"/>
          </p:nvPr>
        </p:nvSpPr>
        <p:spPr/>
        <p:txBody>
          <a:bodyPr>
            <a:normAutofit lnSpcReduction="10000"/>
          </a:bodyPr>
          <a:lstStyle/>
          <a:p>
            <a:pPr marL="0" indent="0" algn="just">
              <a:buNone/>
            </a:pPr>
            <a:r>
              <a:rPr lang="en-US" dirty="0"/>
              <a:t>Previous studies have contributed to the understanding of the effects of pandemics on investments, </a:t>
            </a:r>
            <a:r>
              <a:rPr lang="en-US" dirty="0" smtClean="0"/>
              <a:t>and consumers</a:t>
            </a:r>
            <a:r>
              <a:rPr lang="en-US" dirty="0"/>
              <a:t>’ purchasing behavior of essential </a:t>
            </a:r>
            <a:r>
              <a:rPr lang="en-US" dirty="0" smtClean="0"/>
              <a:t>goods. </a:t>
            </a:r>
            <a:r>
              <a:rPr lang="en-US" dirty="0"/>
              <a:t>However, </a:t>
            </a:r>
            <a:r>
              <a:rPr lang="en-US" dirty="0" smtClean="0"/>
              <a:t>consumers’ purchasing behavior towards luxury products </a:t>
            </a:r>
            <a:r>
              <a:rPr lang="en-US" dirty="0" smtClean="0"/>
              <a:t>has not being studied yet. </a:t>
            </a:r>
            <a:r>
              <a:rPr lang="en-US" dirty="0"/>
              <a:t>Research on this topic </a:t>
            </a:r>
            <a:r>
              <a:rPr lang="en-US" dirty="0" smtClean="0"/>
              <a:t>will provide </a:t>
            </a:r>
            <a:r>
              <a:rPr lang="en-US" dirty="0"/>
              <a:t>guidance not only for policymakers to counteract panic buying but also for practitioners in the luxury industry</a:t>
            </a:r>
            <a:r>
              <a:rPr lang="en-US" dirty="0" smtClean="0"/>
              <a:t>. To explain </a:t>
            </a:r>
            <a:r>
              <a:rPr lang="en-US" dirty="0"/>
              <a:t>consumers’ purchasing patterns during a </a:t>
            </a:r>
            <a:r>
              <a:rPr lang="en-US" dirty="0" smtClean="0"/>
              <a:t>pandemic, </a:t>
            </a:r>
            <a:r>
              <a:rPr lang="en-US" dirty="0"/>
              <a:t>the most valid model that was identified was the Theory of Reasoned </a:t>
            </a:r>
            <a:r>
              <a:rPr lang="en-US" dirty="0" smtClean="0"/>
              <a:t>Action (TRA). </a:t>
            </a:r>
            <a:r>
              <a:rPr lang="en-US" dirty="0"/>
              <a:t>TRA identifies two underlying factors of attitude and subjective norms that affect an individual’s intended </a:t>
            </a:r>
            <a:r>
              <a:rPr lang="en-US" dirty="0" smtClean="0"/>
              <a:t>behavior.</a:t>
            </a:r>
            <a:endParaRPr lang="en-US" dirty="0"/>
          </a:p>
        </p:txBody>
      </p:sp>
      <p:sp>
        <p:nvSpPr>
          <p:cNvPr id="5" name="Date Placeholder 4"/>
          <p:cNvSpPr>
            <a:spLocks noGrp="1"/>
          </p:cNvSpPr>
          <p:nvPr>
            <p:ph type="dt" sz="half" idx="10"/>
          </p:nvPr>
        </p:nvSpPr>
        <p:spPr/>
        <p:txBody>
          <a:bodyPr/>
          <a:lstStyle/>
          <a:p>
            <a:r>
              <a:rPr lang="en-US" sz="1600" dirty="0" smtClean="0"/>
              <a:t>October, 2021</a:t>
            </a:r>
            <a:endParaRPr lang="en-US" sz="1600" dirty="0"/>
          </a:p>
        </p:txBody>
      </p:sp>
      <p:sp>
        <p:nvSpPr>
          <p:cNvPr id="6" name="Footer Placeholder 5"/>
          <p:cNvSpPr>
            <a:spLocks noGrp="1"/>
          </p:cNvSpPr>
          <p:nvPr>
            <p:ph type="ftr" sz="quarter" idx="11"/>
          </p:nvPr>
        </p:nvSpPr>
        <p:spPr/>
        <p:txBody>
          <a:bodyPr/>
          <a:lstStyle/>
          <a:p>
            <a:r>
              <a:rPr lang="en-US" sz="1800" dirty="0" smtClean="0"/>
              <a:t>Luxury Consumption </a:t>
            </a:r>
            <a:endParaRPr lang="en-US" sz="1800" dirty="0"/>
          </a:p>
        </p:txBody>
      </p:sp>
    </p:spTree>
    <p:extLst>
      <p:ext uri="{BB962C8B-B14F-4D97-AF65-F5344CB8AC3E}">
        <p14:creationId xmlns:p14="http://schemas.microsoft.com/office/powerpoint/2010/main" val="1232466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Hypothesis</a:t>
            </a:r>
            <a:endParaRPr lang="en-US" dirty="0"/>
          </a:p>
        </p:txBody>
      </p:sp>
      <p:sp>
        <p:nvSpPr>
          <p:cNvPr id="3" name="Content Placeholder 2"/>
          <p:cNvSpPr>
            <a:spLocks noGrp="1"/>
          </p:cNvSpPr>
          <p:nvPr>
            <p:ph idx="1"/>
          </p:nvPr>
        </p:nvSpPr>
        <p:spPr/>
        <p:txBody>
          <a:bodyPr>
            <a:normAutofit fontScale="92500" lnSpcReduction="20000"/>
          </a:bodyPr>
          <a:lstStyle/>
          <a:p>
            <a:r>
              <a:rPr lang="en-US" dirty="0"/>
              <a:t>Materialism has a positive effect on consumers’ attitudes toward luxury </a:t>
            </a:r>
            <a:r>
              <a:rPr lang="en-US" dirty="0" smtClean="0"/>
              <a:t>goods</a:t>
            </a:r>
          </a:p>
          <a:p>
            <a:r>
              <a:rPr lang="en-US" dirty="0"/>
              <a:t>Social consumption motivation has a positive effect on consumers’ attitudes toward luxury goods.</a:t>
            </a:r>
          </a:p>
          <a:p>
            <a:r>
              <a:rPr lang="en-US" dirty="0"/>
              <a:t>Attitude toward luxury goods has a positive effect on consumers' purchase intentions</a:t>
            </a:r>
            <a:r>
              <a:rPr lang="en-US" dirty="0" smtClean="0"/>
              <a:t>.</a:t>
            </a:r>
          </a:p>
          <a:p>
            <a:r>
              <a:rPr lang="en-US" dirty="0"/>
              <a:t>Intolerance of uncertainty significantly moderates the relationship between attitude toward luxury and consumers’ luxury purchase intention.</a:t>
            </a:r>
          </a:p>
          <a:p>
            <a:r>
              <a:rPr lang="en-US" dirty="0"/>
              <a:t>Parenthood significantly moderates the relationship between attitude toward luxury and consumers’ luxury purchase intention. </a:t>
            </a:r>
          </a:p>
        </p:txBody>
      </p:sp>
      <p:sp>
        <p:nvSpPr>
          <p:cNvPr id="4" name="Date Placeholder 3"/>
          <p:cNvSpPr>
            <a:spLocks noGrp="1"/>
          </p:cNvSpPr>
          <p:nvPr>
            <p:ph type="dt" sz="half" idx="10"/>
          </p:nvPr>
        </p:nvSpPr>
        <p:spPr/>
        <p:txBody>
          <a:bodyPr/>
          <a:lstStyle/>
          <a:p>
            <a:fld id="{70ACD529-9424-4660-BF35-47F6A73154D6}" type="datetime3">
              <a:rPr lang="en-US" smtClean="0"/>
              <a:t>29 October 2021</a:t>
            </a:fld>
            <a:endParaRPr lang="en-US"/>
          </a:p>
        </p:txBody>
      </p:sp>
      <p:sp>
        <p:nvSpPr>
          <p:cNvPr id="5" name="Footer Placeholder 4"/>
          <p:cNvSpPr>
            <a:spLocks noGrp="1"/>
          </p:cNvSpPr>
          <p:nvPr>
            <p:ph type="ftr" sz="quarter" idx="11"/>
          </p:nvPr>
        </p:nvSpPr>
        <p:spPr/>
        <p:txBody>
          <a:bodyPr/>
          <a:lstStyle/>
          <a:p>
            <a:r>
              <a:rPr lang="en-US" smtClean="0"/>
              <a:t>Luxury Consumption </a:t>
            </a:r>
            <a:endParaRPr lang="en-US"/>
          </a:p>
        </p:txBody>
      </p:sp>
    </p:spTree>
    <p:extLst>
      <p:ext uri="{BB962C8B-B14F-4D97-AF65-F5344CB8AC3E}">
        <p14:creationId xmlns:p14="http://schemas.microsoft.com/office/powerpoint/2010/main" val="3185868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50800" dir="5400000" algn="ctr" rotWithShape="0">
              <a:schemeClr val="bg1"/>
            </a:outerShdw>
          </a:effectLst>
          <a:scene3d>
            <a:camera prst="orthographicFront">
              <a:rot lat="0" lon="21299999" rev="0"/>
            </a:camera>
            <a:lightRig rig="threePt" dir="t"/>
          </a:scene3d>
        </p:spPr>
        <p:txBody>
          <a:bodyPr/>
          <a:lstStyle/>
          <a:p>
            <a:r>
              <a:rPr lang="en-US" dirty="0"/>
              <a:t>Conceptual </a:t>
            </a:r>
            <a:r>
              <a:rPr lang="en-US" dirty="0" smtClean="0"/>
              <a:t>Model</a:t>
            </a:r>
            <a:endParaRPr lang="en-US" dirty="0"/>
          </a:p>
        </p:txBody>
      </p:sp>
      <p:sp>
        <p:nvSpPr>
          <p:cNvPr id="4" name="Date Placeholder 3"/>
          <p:cNvSpPr>
            <a:spLocks noGrp="1"/>
          </p:cNvSpPr>
          <p:nvPr>
            <p:ph type="dt" sz="half" idx="10"/>
          </p:nvPr>
        </p:nvSpPr>
        <p:spPr>
          <a:effectLst>
            <a:outerShdw blurRad="50800" dist="50800" dir="5400000" algn="ctr" rotWithShape="0">
              <a:schemeClr val="bg1"/>
            </a:outerShdw>
          </a:effectLst>
          <a:scene3d>
            <a:camera prst="orthographicFront">
              <a:rot lat="0" lon="21299999" rev="0"/>
            </a:camera>
            <a:lightRig rig="threePt" dir="t"/>
          </a:scene3d>
        </p:spPr>
        <p:txBody>
          <a:bodyPr/>
          <a:lstStyle/>
          <a:p>
            <a:r>
              <a:rPr lang="en-US" sz="1800" dirty="0" smtClean="0"/>
              <a:t>October, 2021</a:t>
            </a:r>
            <a:endParaRPr lang="en-US" sz="1800" dirty="0"/>
          </a:p>
        </p:txBody>
      </p:sp>
      <p:sp>
        <p:nvSpPr>
          <p:cNvPr id="5" name="Footer Placeholder 4"/>
          <p:cNvSpPr>
            <a:spLocks noGrp="1"/>
          </p:cNvSpPr>
          <p:nvPr>
            <p:ph type="ftr" sz="quarter" idx="11"/>
          </p:nvPr>
        </p:nvSpPr>
        <p:spPr>
          <a:effectLst>
            <a:outerShdw blurRad="50800" dist="50800" dir="5400000" algn="ctr" rotWithShape="0">
              <a:schemeClr val="bg1"/>
            </a:outerShdw>
          </a:effectLst>
          <a:scene3d>
            <a:camera prst="orthographicFront">
              <a:rot lat="0" lon="21299999" rev="0"/>
            </a:camera>
            <a:lightRig rig="threePt" dir="t"/>
          </a:scene3d>
        </p:spPr>
        <p:txBody>
          <a:bodyPr/>
          <a:lstStyle/>
          <a:p>
            <a:r>
              <a:rPr lang="en-US" sz="1800" dirty="0" smtClean="0"/>
              <a:t>Luxury Consumption </a:t>
            </a:r>
            <a:endParaRPr lang="en-US" sz="1800" dirty="0"/>
          </a:p>
        </p:txBody>
      </p:sp>
      <p:pic>
        <p:nvPicPr>
          <p:cNvPr id="3" name="Picture 2"/>
          <p:cNvPicPr/>
          <p:nvPr/>
        </p:nvPicPr>
        <p:blipFill>
          <a:blip r:embed="rId2"/>
          <a:stretch>
            <a:fillRect/>
          </a:stretch>
        </p:blipFill>
        <p:spPr>
          <a:xfrm>
            <a:off x="1295401" y="2438400"/>
            <a:ext cx="9601197" cy="2989944"/>
          </a:xfrm>
          <a:prstGeom prst="rect">
            <a:avLst/>
          </a:prstGeom>
          <a:effectLst>
            <a:outerShdw blurRad="50800" dist="50800" dir="5400000" algn="ctr" rotWithShape="0">
              <a:schemeClr val="bg1"/>
            </a:outerShdw>
          </a:effectLst>
          <a:scene3d>
            <a:camera prst="orthographicFront">
              <a:rot lat="0" lon="21299999" rev="0"/>
            </a:camera>
            <a:lightRig rig="threePt" dir="t"/>
          </a:scene3d>
        </p:spPr>
      </p:pic>
    </p:spTree>
    <p:extLst>
      <p:ext uri="{BB962C8B-B14F-4D97-AF65-F5344CB8AC3E}">
        <p14:creationId xmlns:p14="http://schemas.microsoft.com/office/powerpoint/2010/main" val="2375998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Research Methods</a:t>
            </a:r>
            <a:endParaRPr lang="en-US" dirty="0"/>
          </a:p>
        </p:txBody>
      </p:sp>
      <p:sp>
        <p:nvSpPr>
          <p:cNvPr id="3" name="Content Placeholder 2"/>
          <p:cNvSpPr>
            <a:spLocks noGrp="1"/>
          </p:cNvSpPr>
          <p:nvPr>
            <p:ph idx="1"/>
          </p:nvPr>
        </p:nvSpPr>
        <p:spPr/>
        <p:txBody>
          <a:bodyPr>
            <a:normAutofit/>
          </a:bodyPr>
          <a:lstStyle/>
          <a:p>
            <a:r>
              <a:rPr lang="en-US" dirty="0" smtClean="0"/>
              <a:t>The data was collected during the first week of April 2020. </a:t>
            </a:r>
            <a:endParaRPr lang="en-US" dirty="0"/>
          </a:p>
          <a:p>
            <a:r>
              <a:rPr lang="en-US" dirty="0" smtClean="0"/>
              <a:t>A </a:t>
            </a:r>
            <a:r>
              <a:rPr lang="en-US" dirty="0"/>
              <a:t>self-administered questionnaire was designed to test our model. To obtain quality data, a </a:t>
            </a:r>
            <a:r>
              <a:rPr lang="en-US" dirty="0" err="1"/>
              <a:t>Qualtrics</a:t>
            </a:r>
            <a:r>
              <a:rPr lang="en-US" dirty="0"/>
              <a:t> online panel was used for data collection. </a:t>
            </a:r>
          </a:p>
          <a:p>
            <a:r>
              <a:rPr lang="en-US" dirty="0" smtClean="0"/>
              <a:t>The </a:t>
            </a:r>
            <a:r>
              <a:rPr lang="en-US" dirty="0"/>
              <a:t>criteria for our </a:t>
            </a:r>
            <a:r>
              <a:rPr lang="en-US" dirty="0" smtClean="0"/>
              <a:t>population selection was adults aged 18 </a:t>
            </a:r>
            <a:r>
              <a:rPr lang="en-US" dirty="0"/>
              <a:t>years old and </a:t>
            </a:r>
            <a:r>
              <a:rPr lang="en-US" dirty="0" smtClean="0"/>
              <a:t>above who </a:t>
            </a:r>
            <a:r>
              <a:rPr lang="en-US" dirty="0"/>
              <a:t>are residing in the US with a household income of $130,000 </a:t>
            </a:r>
            <a:r>
              <a:rPr lang="en-US" dirty="0" smtClean="0"/>
              <a:t>to represent the </a:t>
            </a:r>
            <a:r>
              <a:rPr lang="en-US" dirty="0"/>
              <a:t>upper-middle-class population in the US. </a:t>
            </a:r>
            <a:endParaRPr lang="en-US" dirty="0" smtClean="0"/>
          </a:p>
          <a:p>
            <a:pPr marL="0" indent="0">
              <a:buNone/>
            </a:pPr>
            <a:endParaRPr lang="en-US" dirty="0" smtClean="0"/>
          </a:p>
          <a:p>
            <a:pPr marL="0" indent="0">
              <a:buNone/>
            </a:pPr>
            <a:endParaRPr lang="en-US" dirty="0" smtClean="0"/>
          </a:p>
        </p:txBody>
      </p:sp>
      <p:sp>
        <p:nvSpPr>
          <p:cNvPr id="4" name="Date Placeholder 3"/>
          <p:cNvSpPr>
            <a:spLocks noGrp="1"/>
          </p:cNvSpPr>
          <p:nvPr>
            <p:ph type="dt" sz="half" idx="10"/>
          </p:nvPr>
        </p:nvSpPr>
        <p:spPr/>
        <p:txBody>
          <a:bodyPr/>
          <a:lstStyle/>
          <a:p>
            <a:fld id="{F8E5BAA5-1F7E-47D2-954C-E4A099E4CBB4}" type="datetime3">
              <a:rPr lang="en-US" smtClean="0"/>
              <a:t>29 October 2021</a:t>
            </a:fld>
            <a:endParaRPr lang="en-US"/>
          </a:p>
        </p:txBody>
      </p:sp>
      <p:sp>
        <p:nvSpPr>
          <p:cNvPr id="5" name="Footer Placeholder 4"/>
          <p:cNvSpPr>
            <a:spLocks noGrp="1"/>
          </p:cNvSpPr>
          <p:nvPr>
            <p:ph type="ftr" sz="quarter" idx="11"/>
          </p:nvPr>
        </p:nvSpPr>
        <p:spPr/>
        <p:txBody>
          <a:bodyPr/>
          <a:lstStyle/>
          <a:p>
            <a:r>
              <a:rPr lang="en-US" smtClean="0"/>
              <a:t>Luxury Consumption </a:t>
            </a:r>
            <a:endParaRPr lang="en-US"/>
          </a:p>
        </p:txBody>
      </p:sp>
    </p:spTree>
    <p:extLst>
      <p:ext uri="{BB962C8B-B14F-4D97-AF65-F5344CB8AC3E}">
        <p14:creationId xmlns:p14="http://schemas.microsoft.com/office/powerpoint/2010/main" val="1967696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Analyses and Results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a:t>The results indicate that our sample was mostly between the range age of 35-44 years old</a:t>
            </a:r>
            <a:r>
              <a:rPr lang="en-US" dirty="0" smtClean="0"/>
              <a:t>.</a:t>
            </a:r>
          </a:p>
          <a:p>
            <a:pPr marL="0" indent="0">
              <a:buNone/>
            </a:pPr>
            <a:r>
              <a:rPr lang="en-US" dirty="0" smtClean="0"/>
              <a:t>They </a:t>
            </a:r>
            <a:r>
              <a:rPr lang="en-US" dirty="0"/>
              <a:t>mainly were males (58.1%) than females (41.9%). Furthermore, the participants were majorly holding master’s degree and above, which reveals that our sample tends to be skewed toward the educated population. </a:t>
            </a:r>
            <a:endParaRPr lang="en-US" dirty="0" smtClean="0"/>
          </a:p>
          <a:p>
            <a:pPr marL="0" indent="0">
              <a:buNone/>
            </a:pPr>
            <a:r>
              <a:rPr lang="en-US" dirty="0" smtClean="0"/>
              <a:t>Regarding </a:t>
            </a:r>
            <a:r>
              <a:rPr lang="en-US" dirty="0"/>
              <a:t>the marital status, our sample was comprised of (85%) married or domestic partner couples. Additionally, (89.9%) of them were a parent vs. (19.1%) were non-parent participants. </a:t>
            </a:r>
            <a:endParaRPr lang="en-US" dirty="0" smtClean="0"/>
          </a:p>
          <a:p>
            <a:pPr marL="0" indent="0">
              <a:buNone/>
            </a:pPr>
            <a:endParaRPr lang="en-US" dirty="0"/>
          </a:p>
        </p:txBody>
      </p:sp>
      <p:sp>
        <p:nvSpPr>
          <p:cNvPr id="4" name="Date Placeholder 3"/>
          <p:cNvSpPr>
            <a:spLocks noGrp="1"/>
          </p:cNvSpPr>
          <p:nvPr>
            <p:ph type="dt" sz="half" idx="10"/>
          </p:nvPr>
        </p:nvSpPr>
        <p:spPr/>
        <p:txBody>
          <a:bodyPr/>
          <a:lstStyle/>
          <a:p>
            <a:r>
              <a:rPr lang="en-US" sz="1800" dirty="0" smtClean="0"/>
              <a:t>October, 2021</a:t>
            </a:r>
            <a:endParaRPr lang="en-US" sz="1800" dirty="0"/>
          </a:p>
        </p:txBody>
      </p:sp>
      <p:sp>
        <p:nvSpPr>
          <p:cNvPr id="5" name="Footer Placeholder 4"/>
          <p:cNvSpPr>
            <a:spLocks noGrp="1"/>
          </p:cNvSpPr>
          <p:nvPr>
            <p:ph type="ftr" sz="quarter" idx="11"/>
          </p:nvPr>
        </p:nvSpPr>
        <p:spPr/>
        <p:txBody>
          <a:bodyPr/>
          <a:lstStyle/>
          <a:p>
            <a:r>
              <a:rPr lang="en-US" sz="1800" dirty="0" smtClean="0"/>
              <a:t>Luxury Consumption </a:t>
            </a:r>
            <a:endParaRPr lang="en-US" sz="1800" dirty="0"/>
          </a:p>
        </p:txBody>
      </p:sp>
    </p:spTree>
    <p:extLst>
      <p:ext uri="{BB962C8B-B14F-4D97-AF65-F5344CB8AC3E}">
        <p14:creationId xmlns:p14="http://schemas.microsoft.com/office/powerpoint/2010/main" val="248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5402" y="1001485"/>
            <a:ext cx="9601196" cy="689203"/>
          </a:xfrm>
        </p:spPr>
        <p:txBody>
          <a:bodyPr>
            <a:normAutofit fontScale="90000"/>
          </a:bodyPr>
          <a:lstStyle/>
          <a:p>
            <a:r>
              <a:rPr lang="en-US" dirty="0" smtClean="0"/>
              <a:t>Socio-Demographic </a:t>
            </a:r>
            <a:r>
              <a:rPr lang="en-US" dirty="0"/>
              <a:t>Characteristics</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595196618"/>
              </p:ext>
            </p:extLst>
          </p:nvPr>
        </p:nvGraphicFramePr>
        <p:xfrm>
          <a:off x="541451" y="1815921"/>
          <a:ext cx="3438121" cy="3459521"/>
        </p:xfrm>
        <a:graphic>
          <a:graphicData uri="http://schemas.openxmlformats.org/drawingml/2006/chart">
            <c:chart xmlns:c="http://schemas.openxmlformats.org/drawingml/2006/chart" xmlns:r="http://schemas.openxmlformats.org/officeDocument/2006/relationships" r:id="rId2"/>
          </a:graphicData>
        </a:graphic>
      </p:graphicFrame>
      <p:sp>
        <p:nvSpPr>
          <p:cNvPr id="17" name="Date Placeholder 16"/>
          <p:cNvSpPr>
            <a:spLocks noGrp="1"/>
          </p:cNvSpPr>
          <p:nvPr>
            <p:ph type="dt" sz="half" idx="10"/>
          </p:nvPr>
        </p:nvSpPr>
        <p:spPr/>
        <p:txBody>
          <a:bodyPr/>
          <a:lstStyle/>
          <a:p>
            <a:r>
              <a:rPr lang="en-US" sz="1800" dirty="0" smtClean="0"/>
              <a:t>October, 2021</a:t>
            </a:r>
            <a:endParaRPr lang="en-US" sz="1800" dirty="0"/>
          </a:p>
        </p:txBody>
      </p:sp>
      <p:sp>
        <p:nvSpPr>
          <p:cNvPr id="18" name="Footer Placeholder 17"/>
          <p:cNvSpPr>
            <a:spLocks noGrp="1"/>
          </p:cNvSpPr>
          <p:nvPr>
            <p:ph type="ftr" sz="quarter" idx="11"/>
          </p:nvPr>
        </p:nvSpPr>
        <p:spPr/>
        <p:txBody>
          <a:bodyPr/>
          <a:lstStyle/>
          <a:p>
            <a:r>
              <a:rPr lang="en-US" sz="1800" dirty="0" smtClean="0"/>
              <a:t>Luxury Consumption </a:t>
            </a:r>
            <a:endParaRPr lang="en-US" sz="1800" dirty="0"/>
          </a:p>
        </p:txBody>
      </p:sp>
      <p:graphicFrame>
        <p:nvGraphicFramePr>
          <p:cNvPr id="13" name="Chart 12"/>
          <p:cNvGraphicFramePr/>
          <p:nvPr>
            <p:extLst>
              <p:ext uri="{D42A27DB-BD31-4B8C-83A1-F6EECF244321}">
                <p14:modId xmlns:p14="http://schemas.microsoft.com/office/powerpoint/2010/main" val="3659746023"/>
              </p:ext>
            </p:extLst>
          </p:nvPr>
        </p:nvGraphicFramePr>
        <p:xfrm>
          <a:off x="4134118" y="1690688"/>
          <a:ext cx="3078052" cy="3795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hart 15"/>
          <p:cNvGraphicFramePr/>
          <p:nvPr>
            <p:extLst>
              <p:ext uri="{D42A27DB-BD31-4B8C-83A1-F6EECF244321}">
                <p14:modId xmlns:p14="http://schemas.microsoft.com/office/powerpoint/2010/main" val="4036536804"/>
              </p:ext>
            </p:extLst>
          </p:nvPr>
        </p:nvGraphicFramePr>
        <p:xfrm>
          <a:off x="7765960" y="1690689"/>
          <a:ext cx="3683357" cy="402753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99207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006325"/>
          </a:xfrm>
        </p:spPr>
        <p:txBody>
          <a:bodyPr/>
          <a:lstStyle/>
          <a:p>
            <a:r>
              <a:rPr lang="en-US" dirty="0"/>
              <a:t>Descriptive Statistics and Correlations</a:t>
            </a:r>
            <a:endParaRPr lang="en-US" dirty="0"/>
          </a:p>
        </p:txBody>
      </p:sp>
      <p:sp>
        <p:nvSpPr>
          <p:cNvPr id="3" name="Date Placeholder 2"/>
          <p:cNvSpPr>
            <a:spLocks noGrp="1"/>
          </p:cNvSpPr>
          <p:nvPr>
            <p:ph type="dt" sz="half" idx="10"/>
          </p:nvPr>
        </p:nvSpPr>
        <p:spPr/>
        <p:txBody>
          <a:bodyPr/>
          <a:lstStyle/>
          <a:p>
            <a:r>
              <a:rPr lang="en-US" sz="1800" dirty="0" smtClean="0"/>
              <a:t>October, 2021</a:t>
            </a:r>
            <a:endParaRPr lang="en-US" sz="1800" dirty="0"/>
          </a:p>
        </p:txBody>
      </p:sp>
      <p:sp>
        <p:nvSpPr>
          <p:cNvPr id="4" name="Footer Placeholder 3"/>
          <p:cNvSpPr>
            <a:spLocks noGrp="1"/>
          </p:cNvSpPr>
          <p:nvPr>
            <p:ph type="ftr" sz="quarter" idx="11"/>
          </p:nvPr>
        </p:nvSpPr>
        <p:spPr/>
        <p:txBody>
          <a:bodyPr/>
          <a:lstStyle/>
          <a:p>
            <a:r>
              <a:rPr lang="en-US" sz="1800" dirty="0" smtClean="0"/>
              <a:t>Luxury Consumption </a:t>
            </a:r>
            <a:endParaRPr lang="en-US" sz="1800" dirty="0"/>
          </a:p>
        </p:txBody>
      </p:sp>
      <p:graphicFrame>
        <p:nvGraphicFramePr>
          <p:cNvPr id="8" name="Table 7"/>
          <p:cNvGraphicFramePr>
            <a:graphicFrameLocks noGrp="1"/>
          </p:cNvGraphicFramePr>
          <p:nvPr>
            <p:extLst>
              <p:ext uri="{D42A27DB-BD31-4B8C-83A1-F6EECF244321}">
                <p14:modId xmlns:p14="http://schemas.microsoft.com/office/powerpoint/2010/main" val="3530868272"/>
              </p:ext>
            </p:extLst>
          </p:nvPr>
        </p:nvGraphicFramePr>
        <p:xfrm>
          <a:off x="1480457" y="2699659"/>
          <a:ext cx="9416137" cy="2211124"/>
        </p:xfrm>
        <a:graphic>
          <a:graphicData uri="http://schemas.openxmlformats.org/drawingml/2006/table">
            <a:tbl>
              <a:tblPr firstRow="1" firstCol="1" bandRow="1">
                <a:tableStyleId>{5C22544A-7EE6-4342-B048-85BDC9FD1C3A}</a:tableStyleId>
              </a:tblPr>
              <a:tblGrid>
                <a:gridCol w="2689906">
                  <a:extLst>
                    <a:ext uri="{9D8B030D-6E8A-4147-A177-3AD203B41FA5}">
                      <a16:colId xmlns:a16="http://schemas.microsoft.com/office/drawing/2014/main" val="3251245920"/>
                    </a:ext>
                  </a:extLst>
                </a:gridCol>
                <a:gridCol w="890965">
                  <a:extLst>
                    <a:ext uri="{9D8B030D-6E8A-4147-A177-3AD203B41FA5}">
                      <a16:colId xmlns:a16="http://schemas.microsoft.com/office/drawing/2014/main" val="3646605300"/>
                    </a:ext>
                  </a:extLst>
                </a:gridCol>
                <a:gridCol w="588416">
                  <a:extLst>
                    <a:ext uri="{9D8B030D-6E8A-4147-A177-3AD203B41FA5}">
                      <a16:colId xmlns:a16="http://schemas.microsoft.com/office/drawing/2014/main" val="89006344"/>
                    </a:ext>
                  </a:extLst>
                </a:gridCol>
                <a:gridCol w="588416">
                  <a:extLst>
                    <a:ext uri="{9D8B030D-6E8A-4147-A177-3AD203B41FA5}">
                      <a16:colId xmlns:a16="http://schemas.microsoft.com/office/drawing/2014/main" val="2155728157"/>
                    </a:ext>
                  </a:extLst>
                </a:gridCol>
                <a:gridCol w="218488">
                  <a:extLst>
                    <a:ext uri="{9D8B030D-6E8A-4147-A177-3AD203B41FA5}">
                      <a16:colId xmlns:a16="http://schemas.microsoft.com/office/drawing/2014/main" val="153549923"/>
                    </a:ext>
                  </a:extLst>
                </a:gridCol>
                <a:gridCol w="218488">
                  <a:extLst>
                    <a:ext uri="{9D8B030D-6E8A-4147-A177-3AD203B41FA5}">
                      <a16:colId xmlns:a16="http://schemas.microsoft.com/office/drawing/2014/main" val="240819132"/>
                    </a:ext>
                  </a:extLst>
                </a:gridCol>
                <a:gridCol w="218488">
                  <a:extLst>
                    <a:ext uri="{9D8B030D-6E8A-4147-A177-3AD203B41FA5}">
                      <a16:colId xmlns:a16="http://schemas.microsoft.com/office/drawing/2014/main" val="3732628680"/>
                    </a:ext>
                  </a:extLst>
                </a:gridCol>
                <a:gridCol w="620174">
                  <a:extLst>
                    <a:ext uri="{9D8B030D-6E8A-4147-A177-3AD203B41FA5}">
                      <a16:colId xmlns:a16="http://schemas.microsoft.com/office/drawing/2014/main" val="1893423783"/>
                    </a:ext>
                  </a:extLst>
                </a:gridCol>
                <a:gridCol w="756536">
                  <a:extLst>
                    <a:ext uri="{9D8B030D-6E8A-4147-A177-3AD203B41FA5}">
                      <a16:colId xmlns:a16="http://schemas.microsoft.com/office/drawing/2014/main" val="1521579808"/>
                    </a:ext>
                  </a:extLst>
                </a:gridCol>
                <a:gridCol w="672477">
                  <a:extLst>
                    <a:ext uri="{9D8B030D-6E8A-4147-A177-3AD203B41FA5}">
                      <a16:colId xmlns:a16="http://schemas.microsoft.com/office/drawing/2014/main" val="1755191599"/>
                    </a:ext>
                  </a:extLst>
                </a:gridCol>
                <a:gridCol w="590285">
                  <a:extLst>
                    <a:ext uri="{9D8B030D-6E8A-4147-A177-3AD203B41FA5}">
                      <a16:colId xmlns:a16="http://schemas.microsoft.com/office/drawing/2014/main" val="2904506625"/>
                    </a:ext>
                  </a:extLst>
                </a:gridCol>
                <a:gridCol w="218488">
                  <a:extLst>
                    <a:ext uri="{9D8B030D-6E8A-4147-A177-3AD203B41FA5}">
                      <a16:colId xmlns:a16="http://schemas.microsoft.com/office/drawing/2014/main" val="2537962168"/>
                    </a:ext>
                  </a:extLst>
                </a:gridCol>
                <a:gridCol w="758404">
                  <a:extLst>
                    <a:ext uri="{9D8B030D-6E8A-4147-A177-3AD203B41FA5}">
                      <a16:colId xmlns:a16="http://schemas.microsoft.com/office/drawing/2014/main" val="4008303819"/>
                    </a:ext>
                  </a:extLst>
                </a:gridCol>
                <a:gridCol w="218488">
                  <a:extLst>
                    <a:ext uri="{9D8B030D-6E8A-4147-A177-3AD203B41FA5}">
                      <a16:colId xmlns:a16="http://schemas.microsoft.com/office/drawing/2014/main" val="288908492"/>
                    </a:ext>
                  </a:extLst>
                </a:gridCol>
                <a:gridCol w="168118">
                  <a:extLst>
                    <a:ext uri="{9D8B030D-6E8A-4147-A177-3AD203B41FA5}">
                      <a16:colId xmlns:a16="http://schemas.microsoft.com/office/drawing/2014/main" val="3160391397"/>
                    </a:ext>
                  </a:extLst>
                </a:gridCol>
              </a:tblGrid>
              <a:tr h="493484">
                <a:tc>
                  <a:txBody>
                    <a:bodyPr/>
                    <a:lstStyle/>
                    <a:p>
                      <a:pPr marL="0" marR="0" algn="just">
                        <a:lnSpc>
                          <a:spcPct val="107000"/>
                        </a:lnSpc>
                        <a:spcBef>
                          <a:spcPts val="600"/>
                        </a:spcBef>
                        <a:spcAft>
                          <a:spcPts val="0"/>
                        </a:spcAft>
                      </a:pPr>
                      <a:r>
                        <a:rPr lang="en-US" sz="1100" dirty="0">
                          <a:effectLst/>
                        </a:rPr>
                        <a:t>Constructs</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100">
                          <a:effectLst/>
                        </a:rPr>
                        <a:t>AVG</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100">
                          <a:effectLst/>
                        </a:rPr>
                        <a:t>SD</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gridSpan="2">
                  <a:txBody>
                    <a:bodyPr/>
                    <a:lstStyle/>
                    <a:p>
                      <a:pPr marL="0" marR="0" algn="just">
                        <a:lnSpc>
                          <a:spcPct val="107000"/>
                        </a:lnSpc>
                        <a:spcBef>
                          <a:spcPts val="600"/>
                        </a:spcBef>
                        <a:spcAft>
                          <a:spcPts val="0"/>
                        </a:spcAft>
                      </a:pPr>
                      <a:r>
                        <a:rPr lang="en-US" sz="1100">
                          <a:effectLst/>
                        </a:rPr>
                        <a:t>AVE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hMerge="1">
                  <a:txBody>
                    <a:bodyPr/>
                    <a:lstStyle/>
                    <a:p>
                      <a:endParaRPr lang="en-US"/>
                    </a:p>
                  </a:txBody>
                  <a:tcPr/>
                </a:tc>
                <a:tc gridSpan="2">
                  <a:txBody>
                    <a:bodyPr/>
                    <a:lstStyle/>
                    <a:p>
                      <a:pPr marL="0" marR="0" algn="just">
                        <a:lnSpc>
                          <a:spcPct val="107000"/>
                        </a:lnSpc>
                        <a:spcBef>
                          <a:spcPts val="60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hMerge="1">
                  <a:txBody>
                    <a:bodyPr/>
                    <a:lstStyle/>
                    <a:p>
                      <a:endParaRPr lang="en-US"/>
                    </a:p>
                  </a:txBody>
                  <a:tcPr/>
                </a:tc>
                <a:tc>
                  <a:txBody>
                    <a:bodyPr/>
                    <a:lstStyle/>
                    <a:p>
                      <a:pPr marL="0" marR="0" algn="just">
                        <a:lnSpc>
                          <a:spcPct val="107000"/>
                        </a:lnSpc>
                        <a:spcBef>
                          <a:spcPts val="600"/>
                        </a:spcBef>
                        <a:spcAft>
                          <a:spcPts val="0"/>
                        </a:spcAft>
                      </a:pPr>
                      <a:r>
                        <a:rPr lang="en-US" sz="1100">
                          <a:effectLst/>
                        </a:rPr>
                        <a:t>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100">
                          <a:effectLst/>
                        </a:rPr>
                        <a:t>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100">
                          <a:effectLst/>
                        </a:rPr>
                        <a:t>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100">
                          <a:effectLst/>
                        </a:rPr>
                        <a:t>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gridSpan="3">
                  <a:txBody>
                    <a:bodyPr/>
                    <a:lstStyle/>
                    <a:p>
                      <a:pPr marL="0" marR="0" algn="just">
                        <a:lnSpc>
                          <a:spcPct val="107000"/>
                        </a:lnSpc>
                        <a:spcBef>
                          <a:spcPts val="600"/>
                        </a:spcBef>
                        <a:spcAft>
                          <a:spcPts val="0"/>
                        </a:spcAft>
                      </a:pPr>
                      <a:r>
                        <a:rPr lang="en-US" sz="1100">
                          <a:effectLst/>
                        </a:rPr>
                        <a:t>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hMerge="1">
                  <a:txBody>
                    <a:bodyPr/>
                    <a:lstStyle/>
                    <a:p>
                      <a:endParaRPr lang="en-US"/>
                    </a:p>
                  </a:txBody>
                  <a:tcPr/>
                </a:tc>
                <a:tc hMerge="1">
                  <a:txBody>
                    <a:bodyPr/>
                    <a:lstStyle/>
                    <a:p>
                      <a:endParaRPr lang="en-US"/>
                    </a:p>
                  </a:txBody>
                  <a:tcPr/>
                </a:tc>
                <a:tc>
                  <a:txBody>
                    <a:bodyPr/>
                    <a:lstStyle/>
                    <a:p>
                      <a:pPr marL="0" marR="0">
                        <a:lnSpc>
                          <a:spcPct val="107000"/>
                        </a:lnSpc>
                        <a:spcBef>
                          <a:spcPts val="0"/>
                        </a:spcBef>
                        <a:spcAft>
                          <a:spcPts val="800"/>
                        </a:spcAft>
                      </a:pPr>
                      <a:r>
                        <a:rPr lang="en-US" sz="11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ctr">
                    <a:solidFill>
                      <a:srgbClr val="002060">
                        <a:alpha val="84000"/>
                      </a:srgbClr>
                    </a:solidFill>
                  </a:tcPr>
                </a:tc>
                <a:extLst>
                  <a:ext uri="{0D108BD9-81ED-4DB2-BD59-A6C34878D82A}">
                    <a16:rowId xmlns:a16="http://schemas.microsoft.com/office/drawing/2014/main" val="543646761"/>
                  </a:ext>
                </a:extLst>
              </a:tr>
              <a:tr h="508000">
                <a:tc>
                  <a:txBody>
                    <a:bodyPr/>
                    <a:lstStyle/>
                    <a:p>
                      <a:pPr marL="0" marR="0" algn="just">
                        <a:lnSpc>
                          <a:spcPct val="107000"/>
                        </a:lnSpc>
                        <a:spcBef>
                          <a:spcPts val="600"/>
                        </a:spcBef>
                        <a:spcAft>
                          <a:spcPts val="0"/>
                        </a:spcAft>
                      </a:pPr>
                      <a:r>
                        <a:rPr lang="en-US" sz="1000">
                          <a:effectLst/>
                        </a:rPr>
                        <a:t>1. Materialism</a:t>
                      </a:r>
                      <a:endParaRPr lang="en-US" sz="1100">
                        <a:effectLst/>
                      </a:endParaRPr>
                    </a:p>
                    <a:p>
                      <a:pPr marL="0" marR="0" algn="just">
                        <a:lnSpc>
                          <a:spcPct val="107000"/>
                        </a:lnSpc>
                        <a:spcBef>
                          <a:spcPts val="600"/>
                        </a:spcBef>
                        <a:spcAft>
                          <a:spcPts val="0"/>
                        </a:spcAft>
                      </a:pPr>
                      <a:r>
                        <a:rPr lang="en-US" sz="1000">
                          <a:effectLst/>
                        </a:rPr>
                        <a:t>2.Social Consumption Motivation</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000">
                          <a:effectLst/>
                        </a:rPr>
                        <a:t>3.30</a:t>
                      </a:r>
                      <a:endParaRPr lang="en-US" sz="1100">
                        <a:effectLst/>
                      </a:endParaRPr>
                    </a:p>
                    <a:p>
                      <a:pPr marL="0" marR="0" algn="just">
                        <a:lnSpc>
                          <a:spcPct val="107000"/>
                        </a:lnSpc>
                        <a:spcBef>
                          <a:spcPts val="600"/>
                        </a:spcBef>
                        <a:spcAft>
                          <a:spcPts val="0"/>
                        </a:spcAft>
                      </a:pPr>
                      <a:r>
                        <a:rPr lang="en-US" sz="1000">
                          <a:effectLst/>
                        </a:rPr>
                        <a:t>3.57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000">
                          <a:effectLst/>
                        </a:rPr>
                        <a:t>.92</a:t>
                      </a:r>
                      <a:endParaRPr lang="en-US" sz="1100">
                        <a:effectLst/>
                      </a:endParaRPr>
                    </a:p>
                    <a:p>
                      <a:pPr marL="0" marR="0" algn="just">
                        <a:lnSpc>
                          <a:spcPct val="107000"/>
                        </a:lnSpc>
                        <a:spcBef>
                          <a:spcPts val="600"/>
                        </a:spcBef>
                        <a:spcAft>
                          <a:spcPts val="0"/>
                        </a:spcAft>
                      </a:pPr>
                      <a:r>
                        <a:rPr lang="en-US" sz="1000">
                          <a:effectLst/>
                        </a:rPr>
                        <a:t>.95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000">
                          <a:effectLst/>
                        </a:rPr>
                        <a:t>.67</a:t>
                      </a:r>
                      <a:endParaRPr lang="en-US" sz="1100">
                        <a:effectLst/>
                      </a:endParaRPr>
                    </a:p>
                    <a:p>
                      <a:pPr marL="0" marR="0" algn="just">
                        <a:lnSpc>
                          <a:spcPct val="107000"/>
                        </a:lnSpc>
                        <a:spcBef>
                          <a:spcPts val="600"/>
                        </a:spcBef>
                        <a:spcAft>
                          <a:spcPts val="0"/>
                        </a:spcAft>
                      </a:pPr>
                      <a:r>
                        <a:rPr lang="en-US" sz="1000">
                          <a:effectLst/>
                        </a:rPr>
                        <a:t>.73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gridSpan="2">
                  <a:txBody>
                    <a:bodyPr/>
                    <a:lstStyle/>
                    <a:p>
                      <a:pPr marL="0" marR="0" algn="just">
                        <a:lnSpc>
                          <a:spcPct val="107000"/>
                        </a:lnSpc>
                        <a:spcBef>
                          <a:spcPts val="600"/>
                        </a:spcBef>
                        <a:spcAft>
                          <a:spcPts val="0"/>
                        </a:spcAft>
                      </a:pPr>
                      <a:r>
                        <a:rPr lang="en-US" sz="10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hMerge="1">
                  <a:txBody>
                    <a:bodyPr/>
                    <a:lstStyle/>
                    <a:p>
                      <a:endParaRPr lang="en-US"/>
                    </a:p>
                  </a:txBody>
                  <a:tcPr/>
                </a:tc>
                <a:tc gridSpan="2">
                  <a:txBody>
                    <a:bodyPr/>
                    <a:lstStyle/>
                    <a:p>
                      <a:pPr marL="0" marR="0" algn="just">
                        <a:lnSpc>
                          <a:spcPct val="107000"/>
                        </a:lnSpc>
                        <a:spcBef>
                          <a:spcPts val="600"/>
                        </a:spcBef>
                        <a:spcAft>
                          <a:spcPts val="0"/>
                        </a:spcAft>
                      </a:pPr>
                      <a:r>
                        <a:rPr lang="en-US" sz="1000">
                          <a:effectLst/>
                        </a:rPr>
                        <a:t> (.86)</a:t>
                      </a:r>
                      <a:endParaRPr lang="en-US" sz="1100">
                        <a:effectLst/>
                      </a:endParaRPr>
                    </a:p>
                    <a:p>
                      <a:pPr marL="0" marR="0" algn="just">
                        <a:lnSpc>
                          <a:spcPct val="107000"/>
                        </a:lnSpc>
                        <a:spcBef>
                          <a:spcPts val="600"/>
                        </a:spcBef>
                        <a:spcAft>
                          <a:spcPts val="0"/>
                        </a:spcAft>
                      </a:pPr>
                      <a:r>
                        <a:rPr lang="en-US" sz="1000">
                          <a:effectLst/>
                        </a:rPr>
                        <a:t>.71**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hMerge="1">
                  <a:txBody>
                    <a:bodyPr/>
                    <a:lstStyle/>
                    <a:p>
                      <a:endParaRPr lang="en-US"/>
                    </a:p>
                  </a:txBody>
                  <a:tcPr/>
                </a:tc>
                <a:tc>
                  <a:txBody>
                    <a:bodyPr/>
                    <a:lstStyle/>
                    <a:p>
                      <a:pPr marL="0" marR="0" algn="just">
                        <a:lnSpc>
                          <a:spcPct val="107000"/>
                        </a:lnSpc>
                        <a:spcBef>
                          <a:spcPts val="600"/>
                        </a:spcBef>
                        <a:spcAft>
                          <a:spcPts val="0"/>
                        </a:spcAft>
                      </a:pPr>
                      <a:r>
                        <a:rPr lang="en-US" sz="1000">
                          <a:effectLst/>
                        </a:rPr>
                        <a:t> </a:t>
                      </a:r>
                      <a:endParaRPr lang="en-US" sz="1100">
                        <a:effectLst/>
                      </a:endParaRPr>
                    </a:p>
                    <a:p>
                      <a:pPr marL="0" marR="0" algn="just">
                        <a:lnSpc>
                          <a:spcPct val="107000"/>
                        </a:lnSpc>
                        <a:spcBef>
                          <a:spcPts val="600"/>
                        </a:spcBef>
                        <a:spcAft>
                          <a:spcPts val="0"/>
                        </a:spcAft>
                      </a:pPr>
                      <a:r>
                        <a:rPr lang="en-US" sz="1000">
                          <a:effectLst/>
                        </a:rPr>
                        <a:t>(.93)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0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0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gridSpan="4">
                  <a:txBody>
                    <a:bodyPr/>
                    <a:lstStyle/>
                    <a:p>
                      <a:pPr marL="0" marR="0" algn="just">
                        <a:lnSpc>
                          <a:spcPct val="107000"/>
                        </a:lnSpc>
                        <a:spcBef>
                          <a:spcPts val="600"/>
                        </a:spcBef>
                        <a:spcAft>
                          <a:spcPts val="0"/>
                        </a:spcAft>
                      </a:pPr>
                      <a:r>
                        <a:rPr lang="en-US" sz="10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22428339"/>
                  </a:ext>
                </a:extLst>
              </a:tr>
              <a:tr h="420914">
                <a:tc>
                  <a:txBody>
                    <a:bodyPr/>
                    <a:lstStyle/>
                    <a:p>
                      <a:pPr marL="0" marR="0" algn="just">
                        <a:lnSpc>
                          <a:spcPct val="107000"/>
                        </a:lnSpc>
                        <a:spcBef>
                          <a:spcPts val="600"/>
                        </a:spcBef>
                        <a:spcAft>
                          <a:spcPts val="0"/>
                        </a:spcAft>
                      </a:pPr>
                      <a:r>
                        <a:rPr lang="en-US" sz="1000">
                          <a:effectLst/>
                        </a:rPr>
                        <a:t>3. Attitude toward Luxury Goods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000">
                          <a:effectLst/>
                        </a:rPr>
                        <a:t>  3.37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000">
                          <a:effectLst/>
                        </a:rPr>
                        <a:t>.75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000">
                          <a:effectLst/>
                        </a:rPr>
                        <a:t>.63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gridSpan="2">
                  <a:txBody>
                    <a:bodyPr/>
                    <a:lstStyle/>
                    <a:p>
                      <a:pPr marL="0" marR="0" algn="just">
                        <a:lnSpc>
                          <a:spcPct val="107000"/>
                        </a:lnSpc>
                        <a:spcBef>
                          <a:spcPts val="600"/>
                        </a:spcBef>
                        <a:spcAft>
                          <a:spcPts val="0"/>
                        </a:spcAft>
                      </a:pPr>
                      <a:r>
                        <a:rPr lang="en-US" sz="10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hMerge="1">
                  <a:txBody>
                    <a:bodyPr/>
                    <a:lstStyle/>
                    <a:p>
                      <a:endParaRPr lang="en-US"/>
                    </a:p>
                  </a:txBody>
                  <a:tcPr/>
                </a:tc>
                <a:tc gridSpan="2">
                  <a:txBody>
                    <a:bodyPr/>
                    <a:lstStyle/>
                    <a:p>
                      <a:pPr marL="0" marR="0" algn="just">
                        <a:lnSpc>
                          <a:spcPct val="107000"/>
                        </a:lnSpc>
                        <a:spcBef>
                          <a:spcPts val="600"/>
                        </a:spcBef>
                        <a:spcAft>
                          <a:spcPts val="0"/>
                        </a:spcAft>
                      </a:pPr>
                      <a:r>
                        <a:rPr lang="en-US" sz="1000">
                          <a:effectLst/>
                        </a:rPr>
                        <a:t>.57**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hMerge="1">
                  <a:txBody>
                    <a:bodyPr/>
                    <a:lstStyle/>
                    <a:p>
                      <a:endParaRPr lang="en-US"/>
                    </a:p>
                  </a:txBody>
                  <a:tcPr/>
                </a:tc>
                <a:tc>
                  <a:txBody>
                    <a:bodyPr/>
                    <a:lstStyle/>
                    <a:p>
                      <a:pPr marL="0" marR="0" algn="just">
                        <a:lnSpc>
                          <a:spcPct val="107000"/>
                        </a:lnSpc>
                        <a:spcBef>
                          <a:spcPts val="600"/>
                        </a:spcBef>
                        <a:spcAft>
                          <a:spcPts val="0"/>
                        </a:spcAft>
                      </a:pPr>
                      <a:r>
                        <a:rPr lang="en-US" sz="1000">
                          <a:effectLst/>
                        </a:rPr>
                        <a:t>.13*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000">
                          <a:effectLst/>
                        </a:rPr>
                        <a:t>(.69)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0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gridSpan="2">
                  <a:txBody>
                    <a:bodyPr/>
                    <a:lstStyle/>
                    <a:p>
                      <a:pPr marL="0" marR="0" algn="just">
                        <a:lnSpc>
                          <a:spcPct val="107000"/>
                        </a:lnSpc>
                        <a:spcBef>
                          <a:spcPts val="600"/>
                        </a:spcBef>
                        <a:spcAft>
                          <a:spcPts val="0"/>
                        </a:spcAft>
                      </a:pPr>
                      <a:r>
                        <a:rPr lang="en-US" sz="10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hMerge="1">
                  <a:txBody>
                    <a:bodyPr/>
                    <a:lstStyle/>
                    <a:p>
                      <a:endParaRPr lang="en-US"/>
                    </a:p>
                  </a:txBody>
                  <a:tcPr/>
                </a:tc>
                <a:tc gridSpan="2">
                  <a:txBody>
                    <a:bodyPr/>
                    <a:lstStyle/>
                    <a:p>
                      <a:pPr marL="0" marR="0">
                        <a:lnSpc>
                          <a:spcPct val="107000"/>
                        </a:lnSpc>
                        <a:spcBef>
                          <a:spcPts val="0"/>
                        </a:spcBef>
                        <a:spcAft>
                          <a:spcPts val="800"/>
                        </a:spcAft>
                      </a:pPr>
                      <a:r>
                        <a:rPr lang="en-US" sz="11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ctr">
                    <a:solidFill>
                      <a:srgbClr val="002060">
                        <a:alpha val="84000"/>
                      </a:srgbClr>
                    </a:solidFill>
                  </a:tcPr>
                </a:tc>
                <a:tc hMerge="1">
                  <a:txBody>
                    <a:bodyPr/>
                    <a:lstStyle/>
                    <a:p>
                      <a:endParaRPr lang="en-US"/>
                    </a:p>
                  </a:txBody>
                  <a:tcPr/>
                </a:tc>
                <a:extLst>
                  <a:ext uri="{0D108BD9-81ED-4DB2-BD59-A6C34878D82A}">
                    <a16:rowId xmlns:a16="http://schemas.microsoft.com/office/drawing/2014/main" val="3440251183"/>
                  </a:ext>
                </a:extLst>
              </a:tr>
              <a:tr h="394363">
                <a:tc>
                  <a:txBody>
                    <a:bodyPr/>
                    <a:lstStyle/>
                    <a:p>
                      <a:pPr marL="0" marR="0" algn="just">
                        <a:lnSpc>
                          <a:spcPct val="107000"/>
                        </a:lnSpc>
                        <a:spcBef>
                          <a:spcPts val="600"/>
                        </a:spcBef>
                        <a:spcAft>
                          <a:spcPts val="0"/>
                        </a:spcAft>
                      </a:pPr>
                      <a:r>
                        <a:rPr lang="en-US" sz="1000">
                          <a:effectLst/>
                        </a:rPr>
                        <a:t>4.  Purchase Intentions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000">
                          <a:effectLst/>
                        </a:rPr>
                        <a:t>  3.32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000">
                          <a:effectLst/>
                        </a:rPr>
                        <a:t>.83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000">
                          <a:effectLst/>
                        </a:rPr>
                        <a:t>.76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gridSpan="2">
                  <a:txBody>
                    <a:bodyPr/>
                    <a:lstStyle/>
                    <a:p>
                      <a:pPr marL="0" marR="0" algn="just">
                        <a:lnSpc>
                          <a:spcPct val="107000"/>
                        </a:lnSpc>
                        <a:spcBef>
                          <a:spcPts val="600"/>
                        </a:spcBef>
                        <a:spcAft>
                          <a:spcPts val="0"/>
                        </a:spcAft>
                      </a:pPr>
                      <a:r>
                        <a:rPr lang="en-US" sz="10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hMerge="1">
                  <a:txBody>
                    <a:bodyPr/>
                    <a:lstStyle/>
                    <a:p>
                      <a:endParaRPr lang="en-US"/>
                    </a:p>
                  </a:txBody>
                  <a:tcPr/>
                </a:tc>
                <a:tc gridSpan="2">
                  <a:txBody>
                    <a:bodyPr/>
                    <a:lstStyle/>
                    <a:p>
                      <a:pPr marL="0" marR="0" algn="just">
                        <a:lnSpc>
                          <a:spcPct val="107000"/>
                        </a:lnSpc>
                        <a:spcBef>
                          <a:spcPts val="600"/>
                        </a:spcBef>
                        <a:spcAft>
                          <a:spcPts val="0"/>
                        </a:spcAft>
                      </a:pPr>
                      <a:r>
                        <a:rPr lang="en-US" sz="1000">
                          <a:effectLst/>
                        </a:rPr>
                        <a:t>.61**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hMerge="1">
                  <a:txBody>
                    <a:bodyPr/>
                    <a:lstStyle/>
                    <a:p>
                      <a:endParaRPr lang="en-US"/>
                    </a:p>
                  </a:txBody>
                  <a:tcPr/>
                </a:tc>
                <a:tc>
                  <a:txBody>
                    <a:bodyPr/>
                    <a:lstStyle/>
                    <a:p>
                      <a:pPr marL="0" marR="0" algn="just">
                        <a:lnSpc>
                          <a:spcPct val="107000"/>
                        </a:lnSpc>
                        <a:spcBef>
                          <a:spcPts val="600"/>
                        </a:spcBef>
                        <a:spcAft>
                          <a:spcPts val="0"/>
                        </a:spcAft>
                      </a:pPr>
                      <a:r>
                        <a:rPr lang="en-US" sz="1000">
                          <a:effectLst/>
                        </a:rPr>
                        <a:t>.38**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000">
                          <a:effectLst/>
                        </a:rPr>
                        <a:t>.54**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000" dirty="0">
                          <a:effectLst/>
                        </a:rPr>
                        <a:t>(.94)</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gridSpan="2">
                  <a:txBody>
                    <a:bodyPr/>
                    <a:lstStyle/>
                    <a:p>
                      <a:pPr marL="0" marR="0" algn="just">
                        <a:lnSpc>
                          <a:spcPct val="107000"/>
                        </a:lnSpc>
                        <a:spcBef>
                          <a:spcPts val="600"/>
                        </a:spcBef>
                        <a:spcAft>
                          <a:spcPts val="0"/>
                        </a:spcAft>
                      </a:pPr>
                      <a:r>
                        <a:rPr lang="en-US" sz="10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hMerge="1">
                  <a:txBody>
                    <a:bodyPr/>
                    <a:lstStyle/>
                    <a:p>
                      <a:endParaRPr lang="en-US"/>
                    </a:p>
                  </a:txBody>
                  <a:tcPr/>
                </a:tc>
                <a:tc gridSpan="2">
                  <a:txBody>
                    <a:bodyPr/>
                    <a:lstStyle/>
                    <a:p>
                      <a:pPr marL="0" marR="0">
                        <a:lnSpc>
                          <a:spcPct val="107000"/>
                        </a:lnSpc>
                        <a:spcBef>
                          <a:spcPts val="0"/>
                        </a:spcBef>
                        <a:spcAft>
                          <a:spcPts val="800"/>
                        </a:spcAft>
                      </a:pPr>
                      <a:r>
                        <a:rPr lang="en-US" sz="11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ctr">
                    <a:solidFill>
                      <a:srgbClr val="002060">
                        <a:alpha val="84000"/>
                      </a:srgbClr>
                    </a:solidFill>
                  </a:tcPr>
                </a:tc>
                <a:tc hMerge="1">
                  <a:txBody>
                    <a:bodyPr/>
                    <a:lstStyle/>
                    <a:p>
                      <a:endParaRPr lang="en-US"/>
                    </a:p>
                  </a:txBody>
                  <a:tcPr/>
                </a:tc>
                <a:extLst>
                  <a:ext uri="{0D108BD9-81ED-4DB2-BD59-A6C34878D82A}">
                    <a16:rowId xmlns:a16="http://schemas.microsoft.com/office/drawing/2014/main" val="1680195882"/>
                  </a:ext>
                </a:extLst>
              </a:tr>
              <a:tr h="394363">
                <a:tc>
                  <a:txBody>
                    <a:bodyPr/>
                    <a:lstStyle/>
                    <a:p>
                      <a:pPr marL="0" marR="0" algn="just">
                        <a:lnSpc>
                          <a:spcPct val="107000"/>
                        </a:lnSpc>
                        <a:spcBef>
                          <a:spcPts val="600"/>
                        </a:spcBef>
                        <a:spcAft>
                          <a:spcPts val="0"/>
                        </a:spcAft>
                      </a:pPr>
                      <a:r>
                        <a:rPr lang="en-US" sz="1000">
                          <a:effectLst/>
                        </a:rPr>
                        <a:t>5.  Intolerance of Uncertainty</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000">
                          <a:effectLst/>
                        </a:rPr>
                        <a:t>  4.01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000">
                          <a:effectLst/>
                        </a:rPr>
                        <a:t>.89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000">
                          <a:effectLst/>
                        </a:rPr>
                        <a:t>.74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gridSpan="2">
                  <a:txBody>
                    <a:bodyPr/>
                    <a:lstStyle/>
                    <a:p>
                      <a:pPr marL="0" marR="0" algn="just">
                        <a:lnSpc>
                          <a:spcPct val="107000"/>
                        </a:lnSpc>
                        <a:spcBef>
                          <a:spcPts val="600"/>
                        </a:spcBef>
                        <a:spcAft>
                          <a:spcPts val="0"/>
                        </a:spcAft>
                      </a:pPr>
                      <a:r>
                        <a:rPr lang="en-US" sz="10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hMerge="1">
                  <a:txBody>
                    <a:bodyPr/>
                    <a:lstStyle/>
                    <a:p>
                      <a:endParaRPr lang="en-US"/>
                    </a:p>
                  </a:txBody>
                  <a:tcPr/>
                </a:tc>
                <a:tc gridSpan="2">
                  <a:txBody>
                    <a:bodyPr/>
                    <a:lstStyle/>
                    <a:p>
                      <a:pPr marL="0" marR="0" algn="just">
                        <a:lnSpc>
                          <a:spcPct val="107000"/>
                        </a:lnSpc>
                        <a:spcBef>
                          <a:spcPts val="600"/>
                        </a:spcBef>
                        <a:spcAft>
                          <a:spcPts val="0"/>
                        </a:spcAft>
                      </a:pPr>
                      <a:r>
                        <a:rPr lang="en-US" sz="1000">
                          <a:effectLst/>
                        </a:rPr>
                        <a:t>.65**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hMerge="1">
                  <a:txBody>
                    <a:bodyPr/>
                    <a:lstStyle/>
                    <a:p>
                      <a:endParaRPr lang="en-US"/>
                    </a:p>
                  </a:txBody>
                  <a:tcPr/>
                </a:tc>
                <a:tc>
                  <a:txBody>
                    <a:bodyPr/>
                    <a:lstStyle/>
                    <a:p>
                      <a:pPr marL="0" marR="0" algn="just">
                        <a:lnSpc>
                          <a:spcPct val="107000"/>
                        </a:lnSpc>
                        <a:spcBef>
                          <a:spcPts val="600"/>
                        </a:spcBef>
                        <a:spcAft>
                          <a:spcPts val="0"/>
                        </a:spcAft>
                      </a:pPr>
                      <a:r>
                        <a:rPr lang="en-US" sz="1000">
                          <a:effectLst/>
                        </a:rPr>
                        <a:t>.56**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a:txBody>
                    <a:bodyPr/>
                    <a:lstStyle/>
                    <a:p>
                      <a:pPr marL="0" marR="0" algn="just">
                        <a:lnSpc>
                          <a:spcPct val="107000"/>
                        </a:lnSpc>
                        <a:spcBef>
                          <a:spcPts val="600"/>
                        </a:spcBef>
                        <a:spcAft>
                          <a:spcPts val="0"/>
                        </a:spcAft>
                      </a:pPr>
                      <a:r>
                        <a:rPr lang="en-US" sz="1000">
                          <a:effectLst/>
                        </a:rPr>
                        <a:t>.59**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gridSpan="2">
                  <a:txBody>
                    <a:bodyPr/>
                    <a:lstStyle/>
                    <a:p>
                      <a:pPr marL="0" marR="0" algn="just">
                        <a:lnSpc>
                          <a:spcPct val="107000"/>
                        </a:lnSpc>
                        <a:spcBef>
                          <a:spcPts val="600"/>
                        </a:spcBef>
                        <a:spcAft>
                          <a:spcPts val="0"/>
                        </a:spcAft>
                      </a:pPr>
                      <a:r>
                        <a:rPr lang="en-US" sz="1000">
                          <a:effectLst/>
                        </a:rPr>
                        <a:t>.44**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hMerge="1">
                  <a:txBody>
                    <a:bodyPr/>
                    <a:lstStyle/>
                    <a:p>
                      <a:endParaRPr lang="en-US"/>
                    </a:p>
                  </a:txBody>
                  <a:tcPr/>
                </a:tc>
                <a:tc>
                  <a:txBody>
                    <a:bodyPr/>
                    <a:lstStyle/>
                    <a:p>
                      <a:pPr marL="0" marR="0" algn="just">
                        <a:lnSpc>
                          <a:spcPct val="107000"/>
                        </a:lnSpc>
                        <a:spcBef>
                          <a:spcPts val="600"/>
                        </a:spcBef>
                        <a:spcAft>
                          <a:spcPts val="0"/>
                        </a:spcAft>
                      </a:pPr>
                      <a:r>
                        <a:rPr lang="en-US" sz="1000">
                          <a:effectLst/>
                        </a:rPr>
                        <a:t>(.91)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2060">
                        <a:alpha val="84000"/>
                      </a:srgbClr>
                    </a:solidFill>
                  </a:tcPr>
                </a:tc>
                <a:tc gridSpan="2">
                  <a:txBody>
                    <a:bodyPr/>
                    <a:lstStyle/>
                    <a:p>
                      <a:pPr marL="0" marR="0">
                        <a:lnSpc>
                          <a:spcPct val="107000"/>
                        </a:lnSpc>
                        <a:spcBef>
                          <a:spcPts val="0"/>
                        </a:spcBef>
                        <a:spcAft>
                          <a:spcPts val="800"/>
                        </a:spcAft>
                      </a:pPr>
                      <a:r>
                        <a:rPr lang="en-US" sz="1100" dirty="0">
                          <a:effectLst/>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ctr">
                    <a:solidFill>
                      <a:srgbClr val="002060">
                        <a:alpha val="84000"/>
                      </a:srgbClr>
                    </a:solidFill>
                  </a:tcPr>
                </a:tc>
                <a:tc hMerge="1">
                  <a:txBody>
                    <a:bodyPr/>
                    <a:lstStyle/>
                    <a:p>
                      <a:endParaRPr lang="en-US"/>
                    </a:p>
                  </a:txBody>
                  <a:tcPr/>
                </a:tc>
                <a:extLst>
                  <a:ext uri="{0D108BD9-81ED-4DB2-BD59-A6C34878D82A}">
                    <a16:rowId xmlns:a16="http://schemas.microsoft.com/office/drawing/2014/main" val="520506587"/>
                  </a:ext>
                </a:extLst>
              </a:tr>
            </a:tbl>
          </a:graphicData>
        </a:graphic>
      </p:graphicFrame>
    </p:spTree>
    <p:extLst>
      <p:ext uri="{BB962C8B-B14F-4D97-AF65-F5344CB8AC3E}">
        <p14:creationId xmlns:p14="http://schemas.microsoft.com/office/powerpoint/2010/main" val="1425440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Limitations and Future </a:t>
            </a:r>
            <a:r>
              <a:rPr lang="en-US" b="1" dirty="0" smtClean="0"/>
              <a:t>Research</a:t>
            </a:r>
            <a:endParaRPr lang="en-US" dirty="0"/>
          </a:p>
        </p:txBody>
      </p:sp>
      <p:sp>
        <p:nvSpPr>
          <p:cNvPr id="4" name="Date Placeholder 3"/>
          <p:cNvSpPr>
            <a:spLocks noGrp="1"/>
          </p:cNvSpPr>
          <p:nvPr>
            <p:ph type="dt" sz="half" idx="10"/>
          </p:nvPr>
        </p:nvSpPr>
        <p:spPr/>
        <p:txBody>
          <a:bodyPr/>
          <a:lstStyle/>
          <a:p>
            <a:fld id="{1B456ECD-9B0C-4AAF-82A0-DB3606437E90}" type="datetime3">
              <a:rPr lang="en-US" smtClean="0"/>
              <a:t>29 October 2021</a:t>
            </a:fld>
            <a:endParaRPr lang="en-US"/>
          </a:p>
        </p:txBody>
      </p:sp>
      <p:sp>
        <p:nvSpPr>
          <p:cNvPr id="5" name="Footer Placeholder 4"/>
          <p:cNvSpPr>
            <a:spLocks noGrp="1"/>
          </p:cNvSpPr>
          <p:nvPr>
            <p:ph type="ftr" sz="quarter" idx="11"/>
          </p:nvPr>
        </p:nvSpPr>
        <p:spPr/>
        <p:txBody>
          <a:bodyPr/>
          <a:lstStyle/>
          <a:p>
            <a:r>
              <a:rPr lang="en-US" smtClean="0"/>
              <a:t>Luxury Consumption </a:t>
            </a:r>
            <a:endParaRPr lang="en-US"/>
          </a:p>
        </p:txBody>
      </p:sp>
      <p:sp>
        <p:nvSpPr>
          <p:cNvPr id="8" name="Oval 7"/>
          <p:cNvSpPr/>
          <p:nvPr/>
        </p:nvSpPr>
        <p:spPr>
          <a:xfrm>
            <a:off x="2017485" y="3077029"/>
            <a:ext cx="2278744" cy="1643745"/>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Responses filtered </a:t>
            </a:r>
            <a:r>
              <a:rPr lang="en-US" dirty="0"/>
              <a:t>based on participants’ household income</a:t>
            </a:r>
            <a:endParaRPr lang="en-US" dirty="0"/>
          </a:p>
        </p:txBody>
      </p:sp>
      <p:sp>
        <p:nvSpPr>
          <p:cNvPr id="9" name="Oval 8"/>
          <p:cNvSpPr/>
          <p:nvPr/>
        </p:nvSpPr>
        <p:spPr>
          <a:xfrm flipH="1">
            <a:off x="4484908" y="3077029"/>
            <a:ext cx="2452919" cy="1643745"/>
          </a:xfrm>
          <a:prstGeom prst="ellipse">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T</a:t>
            </a:r>
            <a:r>
              <a:rPr lang="en-US" dirty="0" smtClean="0"/>
              <a:t>he </a:t>
            </a:r>
            <a:r>
              <a:rPr lang="en-US" dirty="0"/>
              <a:t>sample used in </a:t>
            </a:r>
            <a:r>
              <a:rPr lang="en-US" dirty="0" smtClean="0"/>
              <a:t>the </a:t>
            </a:r>
            <a:r>
              <a:rPr lang="en-US" dirty="0"/>
              <a:t>data is considered a large sample</a:t>
            </a:r>
            <a:endParaRPr lang="en-US" dirty="0"/>
          </a:p>
        </p:txBody>
      </p:sp>
      <p:sp>
        <p:nvSpPr>
          <p:cNvPr id="13" name="Oval 12"/>
          <p:cNvSpPr/>
          <p:nvPr/>
        </p:nvSpPr>
        <p:spPr>
          <a:xfrm>
            <a:off x="7518401" y="3077029"/>
            <a:ext cx="2278742" cy="1643745"/>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T</a:t>
            </a:r>
            <a:r>
              <a:rPr lang="en-US" dirty="0" smtClean="0"/>
              <a:t>he </a:t>
            </a:r>
            <a:r>
              <a:rPr lang="en-US" dirty="0"/>
              <a:t>results of this study are attributed to the US society</a:t>
            </a:r>
            <a:endParaRPr lang="en-US" dirty="0"/>
          </a:p>
        </p:txBody>
      </p:sp>
      <p:sp>
        <p:nvSpPr>
          <p:cNvPr id="14" name="Oval 13"/>
          <p:cNvSpPr/>
          <p:nvPr/>
        </p:nvSpPr>
        <p:spPr>
          <a:xfrm>
            <a:off x="2235200" y="4720774"/>
            <a:ext cx="7416800" cy="1019628"/>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a:solidFill>
                  <a:schemeClr val="tx1"/>
                </a:solidFill>
              </a:rPr>
              <a:t>Future investigations should expand the size of the sample </a:t>
            </a:r>
            <a:endParaRPr lang="en-US" dirty="0">
              <a:solidFill>
                <a:schemeClr val="tx1"/>
              </a:solidFill>
            </a:endParaRPr>
          </a:p>
        </p:txBody>
      </p:sp>
    </p:spTree>
    <p:extLst>
      <p:ext uri="{BB962C8B-B14F-4D97-AF65-F5344CB8AC3E}">
        <p14:creationId xmlns:p14="http://schemas.microsoft.com/office/powerpoint/2010/main" val="109025505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159</TotalTime>
  <Words>703</Words>
  <Application>Microsoft Office PowerPoint</Application>
  <PresentationFormat>Widescreen</PresentationFormat>
  <Paragraphs>112</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Garamond</vt:lpstr>
      <vt:lpstr>Organic</vt:lpstr>
      <vt:lpstr>Luxury Consumption in the Context of the COVID-19 Pandemic</vt:lpstr>
      <vt:lpstr>Abstract</vt:lpstr>
      <vt:lpstr>Literature Review </vt:lpstr>
      <vt:lpstr>Hypothesis</vt:lpstr>
      <vt:lpstr>Conceptual Model</vt:lpstr>
      <vt:lpstr>Research Methods</vt:lpstr>
      <vt:lpstr>Analyses and Results</vt:lpstr>
      <vt:lpstr>Socio-Demographic Characteristics</vt:lpstr>
      <vt:lpstr>Descriptive Statistics and Correlations</vt:lpstr>
      <vt:lpstr>Limitations and Future Research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Luxury Consumption in the Context of the COVID-19 Pandemic</dc:title>
  <dc:creator>Jacob Smoot</dc:creator>
  <cp:lastModifiedBy>Jacob Smoot</cp:lastModifiedBy>
  <cp:revision>17</cp:revision>
  <dcterms:created xsi:type="dcterms:W3CDTF">2021-10-29T11:42:11Z</dcterms:created>
  <dcterms:modified xsi:type="dcterms:W3CDTF">2021-10-29T14:21:23Z</dcterms:modified>
</cp:coreProperties>
</file>